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57" r:id="rId3"/>
    <p:sldId id="267" r:id="rId4"/>
    <p:sldId id="258" r:id="rId5"/>
    <p:sldId id="314" r:id="rId6"/>
    <p:sldId id="262" r:id="rId7"/>
    <p:sldId id="263" r:id="rId8"/>
    <p:sldId id="264" r:id="rId9"/>
    <p:sldId id="285" r:id="rId10"/>
    <p:sldId id="286" r:id="rId11"/>
    <p:sldId id="284" r:id="rId12"/>
    <p:sldId id="287" r:id="rId13"/>
    <p:sldId id="288" r:id="rId14"/>
    <p:sldId id="259" r:id="rId15"/>
    <p:sldId id="268" r:id="rId16"/>
    <p:sldId id="289" r:id="rId17"/>
    <p:sldId id="290" r:id="rId18"/>
    <p:sldId id="291" r:id="rId19"/>
    <p:sldId id="309" r:id="rId20"/>
    <p:sldId id="273" r:id="rId21"/>
    <p:sldId id="292" r:id="rId22"/>
    <p:sldId id="293" r:id="rId23"/>
    <p:sldId id="294" r:id="rId24"/>
    <p:sldId id="295" r:id="rId25"/>
    <p:sldId id="269" r:id="rId26"/>
    <p:sldId id="296" r:id="rId27"/>
    <p:sldId id="311" r:id="rId28"/>
    <p:sldId id="312" r:id="rId29"/>
    <p:sldId id="310" r:id="rId30"/>
    <p:sldId id="315" r:id="rId31"/>
    <p:sldId id="297" r:id="rId32"/>
    <p:sldId id="301" r:id="rId33"/>
    <p:sldId id="302" r:id="rId34"/>
    <p:sldId id="300" r:id="rId35"/>
    <p:sldId id="303" r:id="rId36"/>
    <p:sldId id="270" r:id="rId37"/>
    <p:sldId id="271" r:id="rId38"/>
    <p:sldId id="316" r:id="rId39"/>
    <p:sldId id="320" r:id="rId40"/>
    <p:sldId id="317" r:id="rId41"/>
    <p:sldId id="274" r:id="rId42"/>
    <p:sldId id="275" r:id="rId43"/>
    <p:sldId id="276" r:id="rId44"/>
    <p:sldId id="277" r:id="rId45"/>
    <p:sldId id="278" r:id="rId46"/>
    <p:sldId id="304" r:id="rId47"/>
    <p:sldId id="279" r:id="rId48"/>
    <p:sldId id="280" r:id="rId49"/>
    <p:sldId id="283" r:id="rId50"/>
    <p:sldId id="282" r:id="rId51"/>
    <p:sldId id="281" r:id="rId52"/>
    <p:sldId id="261" r:id="rId53"/>
    <p:sldId id="265" r:id="rId54"/>
    <p:sldId id="318" r:id="rId55"/>
    <p:sldId id="266" r:id="rId56"/>
    <p:sldId id="319"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FF80"/>
    <a:srgbClr val="FC0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705" autoAdjust="0"/>
  </p:normalViewPr>
  <p:slideViewPr>
    <p:cSldViewPr snapToGrid="0" snapToObjects="1">
      <p:cViewPr varScale="1">
        <p:scale>
          <a:sx n="60" d="100"/>
          <a:sy n="60" d="100"/>
        </p:scale>
        <p:origin x="-310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E651D9-1BA1-7848-9664-CA567B4EA8B2}" type="datetimeFigureOut">
              <a:rPr lang="en-US" smtClean="0"/>
              <a:t>02/06/19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FD1CD2-8209-D94D-A672-AF71823C034B}" type="slidenum">
              <a:rPr lang="en-US" smtClean="0"/>
              <a:t>‹#›</a:t>
            </a:fld>
            <a:endParaRPr lang="en-US"/>
          </a:p>
        </p:txBody>
      </p:sp>
    </p:spTree>
    <p:extLst>
      <p:ext uri="{BB962C8B-B14F-4D97-AF65-F5344CB8AC3E}">
        <p14:creationId xmlns:p14="http://schemas.microsoft.com/office/powerpoint/2010/main" val="25497352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(03/06/19 13:46)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a:t>
            </a:fld>
            <a:endParaRPr lang="en-US"/>
          </a:p>
        </p:txBody>
      </p:sp>
    </p:spTree>
    <p:extLst>
      <p:ext uri="{BB962C8B-B14F-4D97-AF65-F5344CB8AC3E}">
        <p14:creationId xmlns:p14="http://schemas.microsoft.com/office/powerpoint/2010/main" val="205136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Cartography can help you map hotspots, spread, and density amongst others.</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11</a:t>
            </a:fld>
            <a:endParaRPr lang="en-US"/>
          </a:p>
        </p:txBody>
      </p:sp>
    </p:spTree>
    <p:extLst>
      <p:ext uri="{BB962C8B-B14F-4D97-AF65-F5344CB8AC3E}">
        <p14:creationId xmlns:p14="http://schemas.microsoft.com/office/powerpoint/2010/main" val="232771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 are an excellent</a:t>
            </a:r>
            <a:r>
              <a:rPr lang="en-US" baseline="0" dirty="0" smtClean="0"/>
              <a:t> way of </a:t>
            </a:r>
            <a:r>
              <a:rPr lang="en-US" baseline="0" dirty="0" err="1" smtClean="0"/>
              <a:t>visualising</a:t>
            </a:r>
            <a:r>
              <a:rPr lang="en-US" baseline="0" dirty="0" smtClean="0"/>
              <a:t> relationships and information flow.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12</a:t>
            </a:fld>
            <a:endParaRPr lang="en-US"/>
          </a:p>
        </p:txBody>
      </p:sp>
    </p:spTree>
    <p:extLst>
      <p:ext uri="{BB962C8B-B14F-4D97-AF65-F5344CB8AC3E}">
        <p14:creationId xmlns:p14="http://schemas.microsoft.com/office/powerpoint/2010/main" val="411191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could just make beautiful art!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13</a:t>
            </a:fld>
            <a:endParaRPr lang="en-US"/>
          </a:p>
        </p:txBody>
      </p:sp>
    </p:spTree>
    <p:extLst>
      <p:ext uri="{BB962C8B-B14F-4D97-AF65-F5344CB8AC3E}">
        <p14:creationId xmlns:p14="http://schemas.microsoft.com/office/powerpoint/2010/main" val="1548527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a:t>
            </a:r>
            <a:r>
              <a:rPr lang="en-US" baseline="0" dirty="0" smtClean="0"/>
              <a:t> the basic topics we will be covering in the first part of this lecture.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14</a:t>
            </a:fld>
            <a:endParaRPr lang="en-US"/>
          </a:p>
        </p:txBody>
      </p:sp>
    </p:spTree>
    <p:extLst>
      <p:ext uri="{BB962C8B-B14F-4D97-AF65-F5344CB8AC3E}">
        <p14:creationId xmlns:p14="http://schemas.microsoft.com/office/powerpoint/2010/main" val="37072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iris dataset. It is on of the example datasets that is built in to R.</a:t>
            </a:r>
            <a:r>
              <a:rPr lang="en-US" baseline="0" dirty="0" smtClean="0"/>
              <a:t> You can see it by typing ‘iris’. The greater than symbol is what R puts at the beginning of every line to show that it is ready to receive a new command. If the &gt; symbol isn’t at the start of your line when you want to type in a new command, it probably means that the program is still busy working on the previous command you gave it.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15</a:t>
            </a:fld>
            <a:endParaRPr lang="en-US"/>
          </a:p>
        </p:txBody>
      </p:sp>
    </p:spTree>
    <p:extLst>
      <p:ext uri="{BB962C8B-B14F-4D97-AF65-F5344CB8AC3E}">
        <p14:creationId xmlns:p14="http://schemas.microsoft.com/office/powerpoint/2010/main" val="1895940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numbers</a:t>
            </a:r>
            <a:r>
              <a:rPr lang="en-US" baseline="0" dirty="0" smtClean="0"/>
              <a:t> on the left hand side aren’t actually in the data </a:t>
            </a:r>
            <a:r>
              <a:rPr lang="mr-IN" baseline="0" dirty="0" smtClean="0"/>
              <a:t>–</a:t>
            </a:r>
            <a:r>
              <a:rPr lang="en-US" baseline="0" dirty="0" smtClean="0"/>
              <a:t> they are an addition from R to help you refer to each row. This is useful because sometimes you will want to take a subset of data by choosing only rows 2,3 and 4 for example.</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16</a:t>
            </a:fld>
            <a:endParaRPr lang="en-US"/>
          </a:p>
        </p:txBody>
      </p:sp>
    </p:spTree>
    <p:extLst>
      <p:ext uri="{BB962C8B-B14F-4D97-AF65-F5344CB8AC3E}">
        <p14:creationId xmlns:p14="http://schemas.microsoft.com/office/powerpoint/2010/main" val="31033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your column names.</a:t>
            </a:r>
            <a:r>
              <a:rPr lang="en-US" baseline="0" dirty="0" smtClean="0"/>
              <a:t> In the iris dataset R already knows that these names aren’t supposed to be included in the main data, instead they are a useful way to say which column you are looking at, for example if I wanted to know the mean sepal width I could type mean(</a:t>
            </a:r>
            <a:r>
              <a:rPr lang="en-US" baseline="0" dirty="0" err="1" smtClean="0"/>
              <a:t>iris$Sepal.Width</a:t>
            </a:r>
            <a:r>
              <a:rPr lang="en-US" baseline="0" dirty="0" smtClean="0"/>
              <a:t>) </a:t>
            </a:r>
            <a:r>
              <a:rPr lang="mr-IN" baseline="0" dirty="0" smtClean="0"/>
              <a:t>–</a:t>
            </a:r>
            <a:r>
              <a:rPr lang="en-US" baseline="0" dirty="0" smtClean="0"/>
              <a:t> this way the program knows I want the mean of ‘iris’ data, column ‘</a:t>
            </a:r>
            <a:r>
              <a:rPr lang="en-US" baseline="0" dirty="0" err="1" smtClean="0"/>
              <a:t>Sepal.Width</a:t>
            </a:r>
            <a:r>
              <a:rPr lang="en-US" baseline="0" dirty="0" smtClean="0"/>
              <a:t>’.</a:t>
            </a:r>
          </a:p>
          <a:p>
            <a:r>
              <a:rPr lang="en-US" baseline="0" dirty="0" smtClean="0"/>
              <a:t>If R didn’t</a:t>
            </a:r>
            <a:r>
              <a:rPr lang="en-GB" baseline="0" dirty="0" smtClean="0"/>
              <a:t> </a:t>
            </a:r>
            <a:r>
              <a:rPr lang="en-US" baseline="0" dirty="0" smtClean="0"/>
              <a:t>recognise </a:t>
            </a:r>
            <a:r>
              <a:rPr lang="en-US" baseline="0" dirty="0" err="1" smtClean="0"/>
              <a:t>Sepal.Width</a:t>
            </a:r>
            <a:r>
              <a:rPr lang="en-US" baseline="0" dirty="0" smtClean="0"/>
              <a:t> as the title of the column it wouldn’t be able to calculate mean as it would try to include ‘</a:t>
            </a:r>
            <a:r>
              <a:rPr lang="en-US" baseline="0" dirty="0" err="1" smtClean="0"/>
              <a:t>Sepal.With</a:t>
            </a:r>
            <a:r>
              <a:rPr lang="en-US" baseline="0" dirty="0" smtClean="0"/>
              <a:t>’ in the calculation</a:t>
            </a:r>
            <a:r>
              <a:rPr lang="mr-IN" baseline="0" dirty="0" smtClean="0"/>
              <a:t>…</a:t>
            </a:r>
            <a:r>
              <a:rPr lang="en-GB" baseline="0" dirty="0" smtClean="0"/>
              <a:t> which wouldn’t work as its not a number! </a:t>
            </a:r>
            <a:br>
              <a:rPr lang="en-GB" baseline="0" dirty="0" smtClean="0"/>
            </a:br>
            <a:r>
              <a:rPr lang="en-GB" baseline="0" dirty="0" smtClean="0"/>
              <a:t>When you are loading in your own data you need, therefore, to let it know if your columns have titles or not (I will show you how later).</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17</a:t>
            </a:fld>
            <a:endParaRPr lang="en-US"/>
          </a:p>
        </p:txBody>
      </p:sp>
    </p:spTree>
    <p:extLst>
      <p:ext uri="{BB962C8B-B14F-4D97-AF65-F5344CB8AC3E}">
        <p14:creationId xmlns:p14="http://schemas.microsoft.com/office/powerpoint/2010/main" val="390752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main data that will actually</a:t>
            </a:r>
            <a:r>
              <a:rPr lang="en-US" baseline="0" dirty="0" smtClean="0"/>
              <a:t> get used when you ask R to do things.</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18</a:t>
            </a:fld>
            <a:endParaRPr lang="en-US"/>
          </a:p>
        </p:txBody>
      </p:sp>
    </p:spTree>
    <p:extLst>
      <p:ext uri="{BB962C8B-B14F-4D97-AF65-F5344CB8AC3E}">
        <p14:creationId xmlns:p14="http://schemas.microsoft.com/office/powerpoint/2010/main" val="3506159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 is the no-frills programming language, in</a:t>
            </a:r>
            <a:r>
              <a:rPr lang="en-US" baseline="0" dirty="0" smtClean="0"/>
              <a:t> this there is only one viewing window, you can only see your data if you call it up, and any plots you make open in a popup. It is very much no nonsense, but is also more difficult for the average beginner to use. </a:t>
            </a:r>
          </a:p>
          <a:p>
            <a:r>
              <a:rPr lang="en-US" baseline="0" dirty="0" smtClean="0"/>
              <a:t>R-studio is a lot more user friendly (it needs base R to have been installed on your computer in order to run). It has lots of buttons and options and mini windows, and is a lot more akin to excel in its user-friendliness!</a:t>
            </a:r>
          </a:p>
          <a:p>
            <a:r>
              <a:rPr lang="en-US" baseline="0" dirty="0" err="1" smtClean="0"/>
              <a:t>Plotly</a:t>
            </a:r>
            <a:r>
              <a:rPr lang="en-US" baseline="0" dirty="0" smtClean="0"/>
              <a:t> is an online tool developed by a Canadian company. It is very user friendly, however, and plots you make are publicly available for anyone to look at. Obviously this isn’t ideal if you are doing sensitive research. This </a:t>
            </a:r>
            <a:r>
              <a:rPr lang="en-US" baseline="0" dirty="0" err="1" smtClean="0"/>
              <a:t>isnt</a:t>
            </a:r>
            <a:r>
              <a:rPr lang="en-US" baseline="0" dirty="0" smtClean="0"/>
              <a:t> the end of the world however </a:t>
            </a:r>
            <a:r>
              <a:rPr lang="mr-IN" baseline="0" dirty="0" smtClean="0"/>
              <a:t>–</a:t>
            </a:r>
            <a:r>
              <a:rPr lang="en-US" baseline="0" dirty="0" smtClean="0"/>
              <a:t> once you are used to the types of data and their shapes you can make ‘toy’ versions of your data to use in </a:t>
            </a:r>
            <a:r>
              <a:rPr lang="en-US" baseline="0" dirty="0" err="1" smtClean="0"/>
              <a:t>plotly</a:t>
            </a:r>
            <a:r>
              <a:rPr lang="en-US" baseline="0" dirty="0" smtClean="0"/>
              <a:t>. Using ‘toy’ or face data you can make the type of plot you want, then copy the R-code </a:t>
            </a:r>
            <a:r>
              <a:rPr lang="en-US" baseline="0" dirty="0" err="1" smtClean="0"/>
              <a:t>plotly</a:t>
            </a:r>
            <a:r>
              <a:rPr lang="en-US" baseline="0" dirty="0" smtClean="0"/>
              <a:t> makes and paste it into R-studio, putting the real data in place of the ‘toy’ data you used in </a:t>
            </a:r>
            <a:r>
              <a:rPr lang="en-US" baseline="0" dirty="0" err="1" smtClean="0"/>
              <a:t>plotly</a:t>
            </a:r>
            <a:r>
              <a:rPr lang="en-US" baseline="0" dirty="0" smtClean="0"/>
              <a:t>. This way you get a lot of the </a:t>
            </a:r>
            <a:r>
              <a:rPr lang="en-US" baseline="0" dirty="0" err="1" smtClean="0"/>
              <a:t>useablity</a:t>
            </a:r>
            <a:r>
              <a:rPr lang="en-US" baseline="0" dirty="0" smtClean="0"/>
              <a:t>, with greater security. </a:t>
            </a:r>
          </a:p>
        </p:txBody>
      </p:sp>
      <p:sp>
        <p:nvSpPr>
          <p:cNvPr id="4" name="Slide Number Placeholder 3"/>
          <p:cNvSpPr>
            <a:spLocks noGrp="1"/>
          </p:cNvSpPr>
          <p:nvPr>
            <p:ph type="sldNum" sz="quarter" idx="10"/>
          </p:nvPr>
        </p:nvSpPr>
        <p:spPr/>
        <p:txBody>
          <a:bodyPr/>
          <a:lstStyle/>
          <a:p>
            <a:fld id="{84FD1CD2-8209-D94D-A672-AF71823C034B}" type="slidenum">
              <a:rPr lang="en-US" smtClean="0"/>
              <a:t>19</a:t>
            </a:fld>
            <a:endParaRPr lang="en-US"/>
          </a:p>
        </p:txBody>
      </p:sp>
    </p:spTree>
    <p:extLst>
      <p:ext uri="{BB962C8B-B14F-4D97-AF65-F5344CB8AC3E}">
        <p14:creationId xmlns:p14="http://schemas.microsoft.com/office/powerpoint/2010/main" val="948402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just some of the reasons to love R-studio!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20</a:t>
            </a:fld>
            <a:endParaRPr lang="en-US"/>
          </a:p>
        </p:txBody>
      </p:sp>
    </p:spTree>
    <p:extLst>
      <p:ext uri="{BB962C8B-B14F-4D97-AF65-F5344CB8AC3E}">
        <p14:creationId xmlns:p14="http://schemas.microsoft.com/office/powerpoint/2010/main" val="12187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a:t>
            </a:fld>
            <a:endParaRPr lang="en-US"/>
          </a:p>
        </p:txBody>
      </p:sp>
    </p:spTree>
    <p:extLst>
      <p:ext uri="{BB962C8B-B14F-4D97-AF65-F5344CB8AC3E}">
        <p14:creationId xmlns:p14="http://schemas.microsoft.com/office/powerpoint/2010/main" val="2016280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text editing window. You can use it to write and save your code (sort of like a word file) before you run it. </a:t>
            </a:r>
          </a:p>
        </p:txBody>
      </p:sp>
      <p:sp>
        <p:nvSpPr>
          <p:cNvPr id="4" name="Slide Number Placeholder 3"/>
          <p:cNvSpPr>
            <a:spLocks noGrp="1"/>
          </p:cNvSpPr>
          <p:nvPr>
            <p:ph type="sldNum" sz="quarter" idx="10"/>
          </p:nvPr>
        </p:nvSpPr>
        <p:spPr/>
        <p:txBody>
          <a:bodyPr/>
          <a:lstStyle/>
          <a:p>
            <a:fld id="{84FD1CD2-8209-D94D-A672-AF71823C034B}" type="slidenum">
              <a:rPr lang="en-US" smtClean="0"/>
              <a:t>21</a:t>
            </a:fld>
            <a:endParaRPr lang="en-US"/>
          </a:p>
        </p:txBody>
      </p:sp>
    </p:spTree>
    <p:extLst>
      <p:ext uri="{BB962C8B-B14F-4D97-AF65-F5344CB8AC3E}">
        <p14:creationId xmlns:p14="http://schemas.microsoft.com/office/powerpoint/2010/main" val="3508776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running window and the the ‘run’ button. When you are done writing your code you can highlight the bit you want to run in the text editing</a:t>
            </a:r>
            <a:r>
              <a:rPr lang="en-US" baseline="0" dirty="0" smtClean="0"/>
              <a:t> window and hit this button </a:t>
            </a:r>
            <a:r>
              <a:rPr lang="mr-IN" baseline="0" dirty="0" smtClean="0"/>
              <a:t>–</a:t>
            </a:r>
            <a:r>
              <a:rPr lang="en-US" baseline="0" dirty="0" smtClean="0"/>
              <a:t> your code will appear in blue in the bottom window when it has run. You could also copy paste your code into the bottom window and hit return, or type it in to this window manually </a:t>
            </a:r>
            <a:r>
              <a:rPr lang="mr-IN" baseline="0" dirty="0" smtClean="0"/>
              <a:t>–</a:t>
            </a:r>
            <a:r>
              <a:rPr lang="en-US" baseline="0" dirty="0" smtClean="0"/>
              <a:t> but the easiest option is to just highlight it and hit run!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22</a:t>
            </a:fld>
            <a:endParaRPr lang="en-US"/>
          </a:p>
        </p:txBody>
      </p:sp>
    </p:spTree>
    <p:extLst>
      <p:ext uri="{BB962C8B-B14F-4D97-AF65-F5344CB8AC3E}">
        <p14:creationId xmlns:p14="http://schemas.microsoft.com/office/powerpoint/2010/main" val="4226457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window shows you all of the data you have uploaded, what type of data and structure it is, and what you have called it. (this is really useful for keeping track of things).</a:t>
            </a:r>
            <a:r>
              <a:rPr lang="en-US" baseline="0" dirty="0" smtClean="0"/>
              <a:t> You can also look at your data by clicking on it, or using the tabs at the top.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23</a:t>
            </a:fld>
            <a:endParaRPr lang="en-US"/>
          </a:p>
        </p:txBody>
      </p:sp>
    </p:spTree>
    <p:extLst>
      <p:ext uri="{BB962C8B-B14F-4D97-AF65-F5344CB8AC3E}">
        <p14:creationId xmlns:p14="http://schemas.microsoft.com/office/powerpoint/2010/main" val="3758722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your plots appear! </a:t>
            </a:r>
            <a:br>
              <a:rPr lang="en-US" dirty="0" smtClean="0"/>
            </a:br>
            <a:r>
              <a:rPr lang="en-US" dirty="0" smtClean="0"/>
              <a:t/>
            </a:r>
            <a:br>
              <a:rPr lang="en-US" dirty="0" smtClean="0"/>
            </a:br>
            <a:r>
              <a:rPr lang="en-US" dirty="0" smtClean="0"/>
              <a:t>You can scroll through them by clicking the forwards and back buttons.</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24</a:t>
            </a:fld>
            <a:endParaRPr lang="en-US"/>
          </a:p>
        </p:txBody>
      </p:sp>
    </p:spTree>
    <p:extLst>
      <p:ext uri="{BB962C8B-B14F-4D97-AF65-F5344CB8AC3E}">
        <p14:creationId xmlns:p14="http://schemas.microsoft.com/office/powerpoint/2010/main" val="61843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Packages are code that has been written</a:t>
            </a:r>
            <a:r>
              <a:rPr lang="en-US" baseline="0" dirty="0" smtClean="0"/>
              <a:t> by members of the R community that do different jobs. They are super useful because they have done the hard work so you don</a:t>
            </a:r>
            <a:r>
              <a:rPr lang="mr-IN" baseline="0" dirty="0" smtClean="0"/>
              <a:t>’</a:t>
            </a:r>
            <a:r>
              <a:rPr lang="en-US" baseline="0" dirty="0" smtClean="0"/>
              <a:t>t have to. Once you have downloaded the package you want you just have to load it in, then R will know how to do whatever it is that package was built to do. Remember </a:t>
            </a:r>
            <a:r>
              <a:rPr lang="mr-IN" baseline="0" dirty="0" smtClean="0"/>
              <a:t>–</a:t>
            </a:r>
            <a:r>
              <a:rPr lang="en-US" baseline="0" dirty="0" smtClean="0"/>
              <a:t> you only have to download it once, but you will need to load it in every time you want to use it. </a:t>
            </a:r>
          </a:p>
          <a:p>
            <a:endParaRPr lang="en-US" baseline="0" dirty="0" smtClean="0"/>
          </a:p>
          <a:p>
            <a:r>
              <a:rPr lang="en-US" baseline="0" dirty="0" smtClean="0"/>
              <a:t>To download the package ggplot2 (the best graphics package) you would write:</a:t>
            </a:r>
          </a:p>
          <a:p>
            <a:r>
              <a:rPr lang="en-US" baseline="0" dirty="0" err="1" smtClean="0"/>
              <a:t>install.packages</a:t>
            </a:r>
            <a:r>
              <a:rPr lang="en-US" baseline="0" dirty="0" smtClean="0"/>
              <a:t>(“ggplot2”)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25</a:t>
            </a:fld>
            <a:endParaRPr lang="en-US"/>
          </a:p>
        </p:txBody>
      </p:sp>
    </p:spTree>
    <p:extLst>
      <p:ext uri="{BB962C8B-B14F-4D97-AF65-F5344CB8AC3E}">
        <p14:creationId xmlns:p14="http://schemas.microsoft.com/office/powerpoint/2010/main" val="1742507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basic set of code that loads in the packages</a:t>
            </a:r>
            <a:r>
              <a:rPr lang="en-US" baseline="0" dirty="0" smtClean="0"/>
              <a:t> tidyverse and plyr (both very useful), then gets a file of my data that I have saved on the desktop of my computer.</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26</a:t>
            </a:fld>
            <a:endParaRPr lang="en-US"/>
          </a:p>
        </p:txBody>
      </p:sp>
    </p:spTree>
    <p:extLst>
      <p:ext uri="{BB962C8B-B14F-4D97-AF65-F5344CB8AC3E}">
        <p14:creationId xmlns:p14="http://schemas.microsoft.com/office/powerpoint/2010/main" val="3745148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super important- R</a:t>
            </a:r>
            <a:r>
              <a:rPr lang="en-US" baseline="0" dirty="0" smtClean="0"/>
              <a:t> remembers what you did in your last session. If you want to start from a clean slate you have to wipe the recent memory in R, this stops any previously loaded packages or data interfering with the analysis you want to run now.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27</a:t>
            </a:fld>
            <a:endParaRPr lang="en-US"/>
          </a:p>
        </p:txBody>
      </p:sp>
    </p:spTree>
    <p:extLst>
      <p:ext uri="{BB962C8B-B14F-4D97-AF65-F5344CB8AC3E}">
        <p14:creationId xmlns:p14="http://schemas.microsoft.com/office/powerpoint/2010/main" val="1116123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have cleared the memory, you</a:t>
            </a:r>
            <a:r>
              <a:rPr lang="en-US" baseline="0" dirty="0" smtClean="0"/>
              <a:t> need to load the packages you want to use from your library of downloaded packages </a:t>
            </a:r>
            <a:r>
              <a:rPr lang="mr-IN" baseline="0" dirty="0" smtClean="0"/>
              <a:t>–</a:t>
            </a:r>
            <a:r>
              <a:rPr lang="en-US" baseline="0" dirty="0" smtClean="0"/>
              <a:t> this is how!</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28</a:t>
            </a:fld>
            <a:endParaRPr lang="en-US"/>
          </a:p>
        </p:txBody>
      </p:sp>
    </p:spTree>
    <p:extLst>
      <p:ext uri="{BB962C8B-B14F-4D97-AF65-F5344CB8AC3E}">
        <p14:creationId xmlns:p14="http://schemas.microsoft.com/office/powerpoint/2010/main" val="2485843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Setwd</a:t>
            </a:r>
            <a:r>
              <a:rPr lang="en-US" baseline="0" dirty="0" smtClean="0"/>
              <a:t> means set working directory </a:t>
            </a:r>
            <a:r>
              <a:rPr lang="mr-IN" baseline="0" dirty="0" smtClean="0"/>
              <a:t>–</a:t>
            </a:r>
            <a:r>
              <a:rPr lang="en-US" baseline="0" dirty="0" smtClean="0"/>
              <a:t> this tells R that the place in my computer that I want to use is my desktop. Once I have told it this, R will look in this location for the data I want to load, and will save any any output to this location too. </a:t>
            </a:r>
          </a:p>
          <a:p>
            <a:endParaRPr lang="en-US" baseline="0" dirty="0" smtClean="0"/>
          </a:p>
          <a:p>
            <a:r>
              <a:rPr lang="en-US" baseline="0" dirty="0" smtClean="0"/>
              <a:t>If I wanted to look in a folder called “</a:t>
            </a:r>
            <a:r>
              <a:rPr lang="en-US" baseline="0" dirty="0" err="1" smtClean="0"/>
              <a:t>R_stuff</a:t>
            </a:r>
            <a:r>
              <a:rPr lang="en-US" baseline="0" dirty="0" smtClean="0"/>
              <a:t>” on my desktop instead, I could type </a:t>
            </a:r>
          </a:p>
          <a:p>
            <a:r>
              <a:rPr lang="en-US" baseline="0" dirty="0" err="1" smtClean="0"/>
              <a:t>setwd</a:t>
            </a:r>
            <a:r>
              <a:rPr lang="en-US" baseline="0" dirty="0" smtClean="0"/>
              <a:t>(“/Users/</a:t>
            </a:r>
            <a:r>
              <a:rPr lang="en-US" baseline="0" dirty="0" err="1" smtClean="0"/>
              <a:t>alex</a:t>
            </a:r>
            <a:r>
              <a:rPr lang="en-US" baseline="0" dirty="0" smtClean="0"/>
              <a:t>/Desktop/</a:t>
            </a:r>
            <a:r>
              <a:rPr lang="en-US" baseline="0" dirty="0" err="1" smtClean="0"/>
              <a:t>R_stuff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4FD1CD2-8209-D94D-A672-AF71823C034B}" type="slidenum">
              <a:rPr lang="en-US" smtClean="0"/>
              <a:t>29</a:t>
            </a:fld>
            <a:endParaRPr lang="en-US"/>
          </a:p>
        </p:txBody>
      </p:sp>
    </p:spTree>
    <p:extLst>
      <p:ext uri="{BB962C8B-B14F-4D97-AF65-F5344CB8AC3E}">
        <p14:creationId xmlns:p14="http://schemas.microsoft.com/office/powerpoint/2010/main" val="1189953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are telling R that we want to create a storage container in which to keep our information called v0. The arrow pointing at v0 indicates that whatever follows will be put into the new container.</a:t>
            </a:r>
          </a:p>
        </p:txBody>
      </p:sp>
      <p:sp>
        <p:nvSpPr>
          <p:cNvPr id="4" name="Slide Number Placeholder 3"/>
          <p:cNvSpPr>
            <a:spLocks noGrp="1"/>
          </p:cNvSpPr>
          <p:nvPr>
            <p:ph type="sldNum" sz="quarter" idx="10"/>
          </p:nvPr>
        </p:nvSpPr>
        <p:spPr/>
        <p:txBody>
          <a:bodyPr/>
          <a:lstStyle/>
          <a:p>
            <a:fld id="{84FD1CD2-8209-D94D-A672-AF71823C034B}" type="slidenum">
              <a:rPr lang="en-US" smtClean="0"/>
              <a:t>30</a:t>
            </a:fld>
            <a:endParaRPr lang="en-US"/>
          </a:p>
        </p:txBody>
      </p:sp>
    </p:spTree>
    <p:extLst>
      <p:ext uri="{BB962C8B-B14F-4D97-AF65-F5344CB8AC3E}">
        <p14:creationId xmlns:p14="http://schemas.microsoft.com/office/powerpoint/2010/main" val="1189953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 a programming language, but don</a:t>
            </a:r>
            <a:r>
              <a:rPr lang="mr-IN" dirty="0" smtClean="0"/>
              <a:t>’</a:t>
            </a:r>
            <a:r>
              <a:rPr lang="en-US" dirty="0" smtClean="0"/>
              <a:t>t let that put you off! </a:t>
            </a:r>
          </a:p>
          <a:p>
            <a:r>
              <a:rPr lang="en-US" dirty="0" smtClean="0"/>
              <a:t>You</a:t>
            </a:r>
            <a:r>
              <a:rPr lang="en-US" baseline="0" dirty="0" smtClean="0"/>
              <a:t> don</a:t>
            </a:r>
            <a:r>
              <a:rPr lang="mr-IN" baseline="0" dirty="0" smtClean="0"/>
              <a:t>’</a:t>
            </a:r>
            <a:r>
              <a:rPr lang="en-US" baseline="0" dirty="0" smtClean="0"/>
              <a:t>t need to be a coding wizard in order to get great images, you just need to understand the basics!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a:t>
            </a:fld>
            <a:endParaRPr lang="en-US"/>
          </a:p>
        </p:txBody>
      </p:sp>
    </p:spTree>
    <p:extLst>
      <p:ext uri="{BB962C8B-B14F-4D97-AF65-F5344CB8AC3E}">
        <p14:creationId xmlns:p14="http://schemas.microsoft.com/office/powerpoint/2010/main" val="2280000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telling it the name of the file we want to import. If you haven’t set</a:t>
            </a:r>
            <a:r>
              <a:rPr lang="en-US" baseline="0" dirty="0" smtClean="0"/>
              <a:t> the working directory (you don</a:t>
            </a:r>
            <a:r>
              <a:rPr lang="mr-IN" baseline="0" dirty="0" smtClean="0"/>
              <a:t>’</a:t>
            </a:r>
            <a:r>
              <a:rPr lang="en-US" baseline="0" dirty="0" smtClean="0"/>
              <a:t>t have to) then you would need to tell it the full location of the file here (e.g. “/Users/</a:t>
            </a:r>
            <a:r>
              <a:rPr lang="en-US" baseline="0" dirty="0" err="1" smtClean="0"/>
              <a:t>alex</a:t>
            </a:r>
            <a:r>
              <a:rPr lang="en-US" baseline="0" dirty="0" smtClean="0"/>
              <a:t>/Desktop/</a:t>
            </a:r>
            <a:r>
              <a:rPr lang="en-US" baseline="0" dirty="0" err="1" smtClean="0"/>
              <a:t>Alex_sheet_analysis.csv</a:t>
            </a:r>
            <a:r>
              <a:rPr lang="en-US" baseline="0" dirty="0" smtClean="0"/>
              <a:t>”). One of the reasons I like the </a:t>
            </a:r>
            <a:r>
              <a:rPr lang="en-US" baseline="0" dirty="0" err="1" smtClean="0"/>
              <a:t>setwd</a:t>
            </a:r>
            <a:r>
              <a:rPr lang="en-US" baseline="0" dirty="0" smtClean="0"/>
              <a:t> command is that it means you don</a:t>
            </a:r>
            <a:r>
              <a:rPr lang="mr-IN" baseline="0" dirty="0" smtClean="0"/>
              <a:t>’</a:t>
            </a:r>
            <a:r>
              <a:rPr lang="en-US" baseline="0" dirty="0" smtClean="0"/>
              <a:t>t have to repeatedly type out the whole location of thing s if you want to load/save multiple files that are all in the same place.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31</a:t>
            </a:fld>
            <a:endParaRPr lang="en-US"/>
          </a:p>
        </p:txBody>
      </p:sp>
    </p:spTree>
    <p:extLst>
      <p:ext uri="{BB962C8B-B14F-4D97-AF65-F5344CB8AC3E}">
        <p14:creationId xmlns:p14="http://schemas.microsoft.com/office/powerpoint/2010/main" val="1720904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characters after the dot in your file name are very important as they tell R what sort of file you are giving it, and how it should be read. There are many different types of file, here are a few:</a:t>
            </a:r>
          </a:p>
          <a:p>
            <a:endParaRPr lang="en-US" baseline="0" dirty="0" smtClean="0"/>
          </a:p>
          <a:p>
            <a:r>
              <a:rPr lang="en-US" baseline="0" dirty="0" smtClean="0"/>
              <a:t>.</a:t>
            </a:r>
            <a:r>
              <a:rPr lang="en-US" baseline="0" dirty="0" err="1" smtClean="0"/>
              <a:t>csv</a:t>
            </a:r>
            <a:r>
              <a:rPr lang="en-US" baseline="0" dirty="0" smtClean="0"/>
              <a:t> = comma separated values (each value is separated by a comma) </a:t>
            </a:r>
          </a:p>
          <a:p>
            <a:r>
              <a:rPr lang="en-US" baseline="0" dirty="0" smtClean="0"/>
              <a:t>.txt = a text file, the values are generally separated by either spaces or tabs </a:t>
            </a:r>
            <a:r>
              <a:rPr lang="mr-IN" baseline="0" dirty="0" smtClean="0"/>
              <a:t>–</a:t>
            </a:r>
            <a:r>
              <a:rPr lang="en-US" baseline="0" dirty="0" smtClean="0"/>
              <a:t> you should always try and avoid having spaces within your values as it can lead to R thinking it is a separator when reading it in, the best way is to make your values contain underscores rather than spaces. </a:t>
            </a:r>
          </a:p>
          <a:p>
            <a:r>
              <a:rPr lang="en-US" baseline="0" dirty="0" smtClean="0"/>
              <a:t>.tab = a tab separated file. </a:t>
            </a:r>
          </a:p>
          <a:p>
            <a:endParaRPr lang="en-US" baseline="0" dirty="0" smtClean="0"/>
          </a:p>
          <a:p>
            <a:r>
              <a:rPr lang="en-US" baseline="0" dirty="0" smtClean="0"/>
              <a:t>As you can see, here we are telling it that this is a comma separated value file, we have also said this at the beginning of the line by telling it to read a </a:t>
            </a:r>
            <a:r>
              <a:rPr lang="en-US" baseline="0" dirty="0" err="1" smtClean="0"/>
              <a:t>csv</a:t>
            </a:r>
            <a:r>
              <a:rPr lang="en-US" baseline="0" dirty="0" smtClean="0"/>
              <a:t> (</a:t>
            </a:r>
            <a:r>
              <a:rPr lang="en-US" baseline="0" dirty="0" err="1" smtClean="0"/>
              <a:t>read.csv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32</a:t>
            </a:fld>
            <a:endParaRPr lang="en-US"/>
          </a:p>
        </p:txBody>
      </p:sp>
    </p:spTree>
    <p:extLst>
      <p:ext uri="{BB962C8B-B14F-4D97-AF65-F5344CB8AC3E}">
        <p14:creationId xmlns:p14="http://schemas.microsoft.com/office/powerpoint/2010/main" val="3735467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talked bout letting R know if your column has names this is what I meant. Here</a:t>
            </a:r>
            <a:r>
              <a:rPr lang="en-US" baseline="0" dirty="0" smtClean="0"/>
              <a:t> I am saying that headers equals true (my data does have column titles). If my data </a:t>
            </a:r>
            <a:r>
              <a:rPr lang="en-US" baseline="0" dirty="0" err="1" smtClean="0"/>
              <a:t>didn</a:t>
            </a:r>
            <a:r>
              <a:rPr lang="mr-IN" baseline="0" dirty="0" smtClean="0"/>
              <a:t>’</a:t>
            </a:r>
            <a:r>
              <a:rPr lang="en-US" baseline="0" dirty="0" smtClean="0"/>
              <a:t>t have titles, and I set headers to T R would use the first row of data instead </a:t>
            </a:r>
            <a:r>
              <a:rPr lang="mr-IN" baseline="0" dirty="0" smtClean="0"/>
              <a:t>–</a:t>
            </a:r>
            <a:r>
              <a:rPr lang="en-US" baseline="0" dirty="0" smtClean="0"/>
              <a:t> this is bad as it would be omitted from the analysis. If my data </a:t>
            </a:r>
            <a:r>
              <a:rPr lang="en-US" baseline="0" dirty="0" err="1" smtClean="0"/>
              <a:t>didn</a:t>
            </a:r>
            <a:r>
              <a:rPr lang="mr-IN" baseline="0" dirty="0" smtClean="0"/>
              <a:t>’</a:t>
            </a:r>
            <a:r>
              <a:rPr lang="en-US" baseline="0" dirty="0" smtClean="0"/>
              <a:t>t have column titles, I would want to write header = F here instead.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33</a:t>
            </a:fld>
            <a:endParaRPr lang="en-US"/>
          </a:p>
        </p:txBody>
      </p:sp>
    </p:spTree>
    <p:extLst>
      <p:ext uri="{BB962C8B-B14F-4D97-AF65-F5344CB8AC3E}">
        <p14:creationId xmlns:p14="http://schemas.microsoft.com/office/powerpoint/2010/main" val="753448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decided not to use all my data, so have added this</a:t>
            </a:r>
            <a:r>
              <a:rPr lang="en-US" baseline="0" dirty="0" smtClean="0"/>
              <a:t> instruction at the end. What this tells R to do is only load column 13 in. the result therefore will be that v0 contains one column of information.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34</a:t>
            </a:fld>
            <a:endParaRPr lang="en-US"/>
          </a:p>
        </p:txBody>
      </p:sp>
    </p:spTree>
    <p:extLst>
      <p:ext uri="{BB962C8B-B14F-4D97-AF65-F5344CB8AC3E}">
        <p14:creationId xmlns:p14="http://schemas.microsoft.com/office/powerpoint/2010/main" val="1510740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help you remember what your code does you can make notes that R wont read and get confused about. To do this you type a # symbol,</a:t>
            </a:r>
            <a:r>
              <a:rPr lang="en-US" baseline="0" dirty="0" smtClean="0"/>
              <a:t> anything that follows it will be ignored when running your code.</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35</a:t>
            </a:fld>
            <a:endParaRPr lang="en-US"/>
          </a:p>
        </p:txBody>
      </p:sp>
    </p:spTree>
    <p:extLst>
      <p:ext uri="{BB962C8B-B14F-4D97-AF65-F5344CB8AC3E}">
        <p14:creationId xmlns:p14="http://schemas.microsoft.com/office/powerpoint/2010/main" val="2601159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PlyR</a:t>
            </a:r>
            <a:r>
              <a:rPr lang="en-US" dirty="0" smtClean="0"/>
              <a:t> and </a:t>
            </a:r>
            <a:r>
              <a:rPr lang="en-US" dirty="0" err="1" smtClean="0"/>
              <a:t>dplyR</a:t>
            </a:r>
            <a:r>
              <a:rPr lang="en-US" baseline="0" dirty="0" smtClean="0"/>
              <a:t> are super useful packages that help you learn more about your data. One of the most useful things they can do is ‘count’. Here we are asking it to count the number of entries for each species in the iris data, store that information in a </a:t>
            </a:r>
            <a:r>
              <a:rPr lang="en-US" baseline="0" dirty="0" err="1" smtClean="0"/>
              <a:t>contatiner</a:t>
            </a:r>
            <a:r>
              <a:rPr lang="en-US" baseline="0" dirty="0" smtClean="0"/>
              <a:t> (t1) then show me thee contents of the container by typing its name. If we wanted to make a count of how many of each species had each sepal width we would write count(</a:t>
            </a:r>
            <a:r>
              <a:rPr lang="en-US" baseline="0" dirty="0" err="1" smtClean="0"/>
              <a:t>iris,c</a:t>
            </a:r>
            <a:r>
              <a:rPr lang="en-US" baseline="0" dirty="0" smtClean="0"/>
              <a:t>(“Species”,”</a:t>
            </a:r>
            <a:r>
              <a:rPr lang="en-US" baseline="0" dirty="0" err="1" smtClean="0"/>
              <a:t>Sepal.Width</a:t>
            </a:r>
            <a:r>
              <a:rPr lang="en-US" baseline="0" dirty="0" smtClean="0"/>
              <a:t>”)) instead.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36</a:t>
            </a:fld>
            <a:endParaRPr lang="en-US"/>
          </a:p>
        </p:txBody>
      </p:sp>
    </p:spTree>
    <p:extLst>
      <p:ext uri="{BB962C8B-B14F-4D97-AF65-F5344CB8AC3E}">
        <p14:creationId xmlns:p14="http://schemas.microsoft.com/office/powerpoint/2010/main" val="2920321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want to know what the columns </a:t>
            </a:r>
            <a:r>
              <a:rPr lang="en-US" baseline="0" dirty="0" err="1" smtClean="0"/>
              <a:t>ar</a:t>
            </a:r>
            <a:r>
              <a:rPr lang="en-US" baseline="0" dirty="0" smtClean="0"/>
              <a:t> called so we can ‘call’ them in our statistical tests by using the command ‘</a:t>
            </a:r>
            <a:r>
              <a:rPr lang="en-US" baseline="0" dirty="0" err="1" smtClean="0"/>
              <a:t>colnames</a:t>
            </a:r>
            <a:r>
              <a:rPr lang="en-US" baseline="0" dirty="0" smtClean="0"/>
              <a:t>()’. We put the name of the container that our data is stored in inside the brackets to tell </a:t>
            </a:r>
            <a:r>
              <a:rPr lang="en-US" baseline="0" dirty="0" err="1" smtClean="0"/>
              <a:t>colnames</a:t>
            </a:r>
            <a:r>
              <a:rPr lang="en-US" baseline="0" dirty="0" smtClean="0"/>
              <a:t>() where to look for the columns we are interested in. It then prints out the name of the columns to the screen.</a:t>
            </a:r>
          </a:p>
          <a:p>
            <a:r>
              <a:rPr lang="en-US" baseline="0" dirty="0" smtClean="0"/>
              <a:t>Now that we know the column names we can request the median() and mean() by putting the </a:t>
            </a:r>
            <a:r>
              <a:rPr lang="en-US" baseline="0" dirty="0" err="1" smtClean="0"/>
              <a:t>data.name$column.name</a:t>
            </a:r>
            <a:r>
              <a:rPr lang="en-US" baseline="0" dirty="0" smtClean="0"/>
              <a:t> that we want in the brackets. </a:t>
            </a:r>
          </a:p>
          <a:p>
            <a:r>
              <a:rPr lang="en-US" baseline="0" dirty="0" smtClean="0"/>
              <a:t>Mode </a:t>
            </a:r>
            <a:r>
              <a:rPr lang="en-US" baseline="0" dirty="0" err="1" smtClean="0"/>
              <a:t>doesn</a:t>
            </a:r>
            <a:r>
              <a:rPr lang="mr-IN" baseline="0" dirty="0" smtClean="0"/>
              <a:t>’</a:t>
            </a:r>
            <a:r>
              <a:rPr lang="en-US" baseline="0" dirty="0" smtClean="0"/>
              <a:t>t have a simple premade test in R so we have to write our own ‘function’. To do this we make a container, in this case called “</a:t>
            </a:r>
            <a:r>
              <a:rPr lang="en-US" baseline="0" dirty="0" err="1" smtClean="0"/>
              <a:t>getmode</a:t>
            </a:r>
            <a:r>
              <a:rPr lang="en-US" baseline="0" dirty="0" smtClean="0"/>
              <a:t>” for code instead of data (we can use this over and over again if we want). We are telling it that the type of code this is is a function and that it will work on some data, which it will call ‘v’. It will find all the unique values in the data ‘v’, then figure out how many instances there are of each, and which is the most common. We could write this all on one line, but by adding the + sign at the beginning of the row we are saying we </a:t>
            </a:r>
            <a:r>
              <a:rPr lang="en-US" baseline="0" dirty="0" err="1" smtClean="0"/>
              <a:t>havent</a:t>
            </a:r>
            <a:r>
              <a:rPr lang="en-US" baseline="0" dirty="0" smtClean="0"/>
              <a:t> finished yet, and that R needs to keep reading the next line as if it were all on the same line, this helps the code stay a little more reader friendly!</a:t>
            </a:r>
          </a:p>
          <a:p>
            <a:r>
              <a:rPr lang="en-US" baseline="0" dirty="0" smtClean="0"/>
              <a:t>We then use this function on our data, storing the result in a variable by typing t2&lt;-</a:t>
            </a:r>
            <a:r>
              <a:rPr lang="en-US" baseline="0" dirty="0" err="1" smtClean="0"/>
              <a:t>getmode</a:t>
            </a:r>
            <a:r>
              <a:rPr lang="en-US" baseline="0" dirty="0" smtClean="0"/>
              <a:t>(</a:t>
            </a:r>
            <a:r>
              <a:rPr lang="en-US" baseline="0" dirty="0" err="1" smtClean="0"/>
              <a:t>iris$Petal.Length</a:t>
            </a:r>
            <a:r>
              <a:rPr lang="en-US" baseline="0" dirty="0" smtClean="0"/>
              <a:t>)</a:t>
            </a:r>
          </a:p>
          <a:p>
            <a:r>
              <a:rPr lang="en-US" baseline="0" dirty="0" smtClean="0"/>
              <a:t>We can the print it out by either typing t2, or more explicitly print(t2).</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37</a:t>
            </a:fld>
            <a:endParaRPr lang="en-US"/>
          </a:p>
        </p:txBody>
      </p:sp>
    </p:spTree>
    <p:extLst>
      <p:ext uri="{BB962C8B-B14F-4D97-AF65-F5344CB8AC3E}">
        <p14:creationId xmlns:p14="http://schemas.microsoft.com/office/powerpoint/2010/main" val="1720056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output.</a:t>
            </a:r>
            <a:r>
              <a:rPr lang="en-US" baseline="0" dirty="0" smtClean="0"/>
              <a:t> It is particularly useful as it gives you a number of different measures to help you decide on the significance of the results.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38</a:t>
            </a:fld>
            <a:endParaRPr lang="en-US"/>
          </a:p>
        </p:txBody>
      </p:sp>
    </p:spTree>
    <p:extLst>
      <p:ext uri="{BB962C8B-B14F-4D97-AF65-F5344CB8AC3E}">
        <p14:creationId xmlns:p14="http://schemas.microsoft.com/office/powerpoint/2010/main" val="3740821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already covered some of the most common statistical tests that you might want to use in R </a:t>
            </a:r>
          </a:p>
          <a:p>
            <a:r>
              <a:rPr lang="en-US" dirty="0" smtClean="0"/>
              <a:t>, but I thought I would introduce another really useful</a:t>
            </a:r>
            <a:r>
              <a:rPr lang="en-US" baseline="0" dirty="0" smtClean="0"/>
              <a:t> one, the prop test (proportions test). </a:t>
            </a:r>
          </a:p>
          <a:p>
            <a:r>
              <a:rPr lang="en-US" baseline="0" dirty="0" smtClean="0"/>
              <a:t>Here we want to know if one proportion is significantly different from another by looking at the sleeping habits of pets. We have taken 2000 cats and 15000 dogs, of these cats and dogs 1000 cats and 7000 dogs sleep on their owner’s bed. We have </a:t>
            </a:r>
            <a:r>
              <a:rPr lang="en-US" baseline="0" dirty="0" err="1" smtClean="0"/>
              <a:t>loded</a:t>
            </a:r>
            <a:r>
              <a:rPr lang="en-US" baseline="0" dirty="0" smtClean="0"/>
              <a:t> this information in to container s2 for cats and s3 for dogs. Because we loaded this in as a row, and we need it to be a column we </a:t>
            </a:r>
            <a:r>
              <a:rPr lang="en-US" baseline="0" dirty="0" err="1" smtClean="0"/>
              <a:t>rehape</a:t>
            </a:r>
            <a:r>
              <a:rPr lang="en-US" baseline="0" dirty="0" smtClean="0"/>
              <a:t> the data using t (short for transpose) to flip the data from a row to a column. Because the </a:t>
            </a:r>
            <a:r>
              <a:rPr lang="en-US" baseline="0" dirty="0" err="1" smtClean="0"/>
              <a:t>prop.test</a:t>
            </a:r>
            <a:r>
              <a:rPr lang="en-US" baseline="0" dirty="0" smtClean="0"/>
              <a:t>() function needs to read data from a matrix we then transform our single column data containers into matrices. We are then able to feed this data into the prop test where the number 1 represents our bed sleepers, and 2 represents the total number of each animal. The test itself then generates the proportions and does the statistics.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39</a:t>
            </a:fld>
            <a:endParaRPr lang="en-US"/>
          </a:p>
        </p:txBody>
      </p:sp>
    </p:spTree>
    <p:extLst>
      <p:ext uri="{BB962C8B-B14F-4D97-AF65-F5344CB8AC3E}">
        <p14:creationId xmlns:p14="http://schemas.microsoft.com/office/powerpoint/2010/main" val="2250639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Firstly</a:t>
            </a:r>
            <a:r>
              <a:rPr lang="en-US" baseline="0" dirty="0" smtClean="0"/>
              <a:t> the X-squared and corresponding P value. </a:t>
            </a:r>
          </a:p>
          <a:p>
            <a:r>
              <a:rPr lang="en-US" baseline="0" dirty="0" smtClean="0"/>
              <a:t>Then the confidence interval </a:t>
            </a:r>
          </a:p>
          <a:p>
            <a:r>
              <a:rPr lang="en-US" baseline="0" dirty="0" smtClean="0"/>
              <a:t>And finally the two proportions that were being compared.</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40</a:t>
            </a:fld>
            <a:endParaRPr lang="en-US"/>
          </a:p>
        </p:txBody>
      </p:sp>
    </p:spTree>
    <p:extLst>
      <p:ext uri="{BB962C8B-B14F-4D97-AF65-F5344CB8AC3E}">
        <p14:creationId xmlns:p14="http://schemas.microsoft.com/office/powerpoint/2010/main" val="35831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‘types’ of data are called specific things. It is important to know what types of data you are dealing with, as the program will interpret and use them in different ways. </a:t>
            </a:r>
          </a:p>
          <a:p>
            <a:r>
              <a:rPr lang="en-US" baseline="0" dirty="0" smtClean="0"/>
              <a:t>Characters are words, or ‘strings’ of characters, such as ‘Alex’ or ‘Alex Samira and Jo’.</a:t>
            </a:r>
          </a:p>
          <a:p>
            <a:r>
              <a:rPr lang="en-US" baseline="0" dirty="0" smtClean="0"/>
              <a:t>Numeric data is data made up of whole numbers such as ‘1’ or ‘897’.</a:t>
            </a:r>
          </a:p>
          <a:p>
            <a:r>
              <a:rPr lang="en-US" baseline="0" dirty="0" smtClean="0"/>
              <a:t>Integers are numbers with decimals such as ‘1.8’ or ‘897.4357689’.</a:t>
            </a:r>
          </a:p>
          <a:p>
            <a:r>
              <a:rPr lang="en-US" baseline="0" dirty="0" smtClean="0"/>
              <a:t>Complex numbers involve algebraic notation/symbols such as ‘1+2i”.</a:t>
            </a:r>
          </a:p>
          <a:p>
            <a:r>
              <a:rPr lang="en-US" baseline="0" dirty="0" smtClean="0"/>
              <a:t>Logical data is the result of a comparison between two values and will result in an output of TRUE or FALSE, for example 2=2 is ‘TRUE’.</a:t>
            </a:r>
          </a:p>
          <a:p>
            <a:r>
              <a:rPr lang="en-US" baseline="0" dirty="0" smtClean="0"/>
              <a:t>You can find more about it in this useful tutorial: http://</a:t>
            </a:r>
            <a:r>
              <a:rPr lang="en-US" baseline="0" dirty="0" err="1" smtClean="0"/>
              <a:t>www.r-tutor.com</a:t>
            </a:r>
            <a:r>
              <a:rPr lang="en-US" baseline="0" dirty="0" smtClean="0"/>
              <a:t>/r-introduction/basic-data-types</a:t>
            </a:r>
          </a:p>
          <a:p>
            <a:endParaRPr lang="en-US" baseline="0" dirty="0" smtClean="0"/>
          </a:p>
          <a:p>
            <a:r>
              <a:rPr lang="en-US" baseline="0" dirty="0" smtClean="0"/>
              <a:t>Data structures are the way in which your data is stored. I like to imagine them as shapes. </a:t>
            </a:r>
          </a:p>
          <a:p>
            <a:r>
              <a:rPr lang="en-US" baseline="0" dirty="0" smtClean="0"/>
              <a:t>An atomic vector is a single value that you have stored. For instance, if I were to want to store the number four, I could create an object ‘FOUR’ and store the number 4 in it. When I ask R what ‘FOUR’ is, it will tell me that it is an atomic vector, of numeric type. Atomic vectors can be any type you like as they only contain only one thing.</a:t>
            </a:r>
          </a:p>
          <a:p>
            <a:r>
              <a:rPr lang="en-US" baseline="0" dirty="0" smtClean="0"/>
              <a:t>A list is exactly that </a:t>
            </a:r>
            <a:r>
              <a:rPr lang="mr-IN" baseline="0" dirty="0" smtClean="0"/>
              <a:t>–</a:t>
            </a:r>
            <a:r>
              <a:rPr lang="en-US" baseline="0" dirty="0" smtClean="0"/>
              <a:t> a list of items. Lists are very like a column you might see in excel. Each of the cells can have a value of the same, or different type in it. E.G. 1,2,3,4,5,6 would be a list of numeric type. </a:t>
            </a:r>
          </a:p>
          <a:p>
            <a:r>
              <a:rPr lang="en-US" baseline="0" dirty="0" smtClean="0"/>
              <a:t>A table is a selection of data which has one or more rows and columns. Each value within a column must be the same type, but different columns can have different types. For example, if I have some data representing flowers, it might have the following columns: Flower name, Number of petals, and length of stem, each of which would be a different type of data. </a:t>
            </a:r>
          </a:p>
          <a:p>
            <a:r>
              <a:rPr lang="en-US" baseline="0" dirty="0" smtClean="0"/>
              <a:t>A matrix is very like a table, only all the data within it has to have the same type. These types of structure are incredibly useful when you are doing statistics as often you will need to have a set of numeric data wherein the values can each be compared with the other. </a:t>
            </a:r>
          </a:p>
          <a:p>
            <a:r>
              <a:rPr lang="en-US" baseline="0" dirty="0" smtClean="0"/>
              <a:t>Finally an Array is a set of data with 3 or more dimensions where all of the data is of the same type. These are complicated data structures that can be used for more complicated multi-dimensional plotting such as networks. </a:t>
            </a:r>
          </a:p>
          <a:p>
            <a:endParaRPr lang="en-US" baseline="0" dirty="0" smtClean="0"/>
          </a:p>
        </p:txBody>
      </p:sp>
      <p:sp>
        <p:nvSpPr>
          <p:cNvPr id="4" name="Slide Number Placeholder 3"/>
          <p:cNvSpPr>
            <a:spLocks noGrp="1"/>
          </p:cNvSpPr>
          <p:nvPr>
            <p:ph type="sldNum" sz="quarter" idx="10"/>
          </p:nvPr>
        </p:nvSpPr>
        <p:spPr/>
        <p:txBody>
          <a:bodyPr/>
          <a:lstStyle/>
          <a:p>
            <a:fld id="{84FD1CD2-8209-D94D-A672-AF71823C034B}" type="slidenum">
              <a:rPr lang="en-US" smtClean="0"/>
              <a:t>5</a:t>
            </a:fld>
            <a:endParaRPr lang="en-US"/>
          </a:p>
        </p:txBody>
      </p:sp>
    </p:spTree>
    <p:extLst>
      <p:ext uri="{BB962C8B-B14F-4D97-AF65-F5344CB8AC3E}">
        <p14:creationId xmlns:p14="http://schemas.microsoft.com/office/powerpoint/2010/main" val="2060387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few slides will show you the code you need to make some basic plots. If</a:t>
            </a:r>
            <a:r>
              <a:rPr lang="en-US" baseline="0" dirty="0" smtClean="0"/>
              <a:t> you want to use your own data you just need to substitute the iris data for your own. </a:t>
            </a:r>
          </a:p>
          <a:p>
            <a:endParaRPr lang="en-US" baseline="0" dirty="0" smtClean="0"/>
          </a:p>
          <a:p>
            <a:r>
              <a:rPr lang="en-US" baseline="0" dirty="0" smtClean="0"/>
              <a:t>Here we are counting how many of each iris species has each sepal width and storing the results in a variable ‘t3’. We then use this information to build a plot! </a:t>
            </a:r>
          </a:p>
          <a:p>
            <a:endParaRPr lang="en-US" baseline="0" dirty="0" smtClean="0"/>
          </a:p>
          <a:p>
            <a:r>
              <a:rPr lang="en-US" baseline="0" dirty="0" smtClean="0"/>
              <a:t>Here we are just using the basic </a:t>
            </a:r>
            <a:r>
              <a:rPr lang="en-US" baseline="0" dirty="0" err="1" smtClean="0"/>
              <a:t>ggplot</a:t>
            </a:r>
            <a:r>
              <a:rPr lang="en-US" baseline="0" dirty="0" smtClean="0"/>
              <a:t> package, but if you want to experiment with ggplot2 there is a lot more you can do! </a:t>
            </a:r>
          </a:p>
          <a:p>
            <a:endParaRPr lang="en-US" baseline="0" dirty="0" smtClean="0"/>
          </a:p>
          <a:p>
            <a:r>
              <a:rPr lang="en-US" baseline="0" dirty="0" smtClean="0"/>
              <a:t>We are telling it that we want to make a plot using </a:t>
            </a:r>
            <a:r>
              <a:rPr lang="en-US" baseline="0" dirty="0" err="1" smtClean="0"/>
              <a:t>ggplot</a:t>
            </a:r>
            <a:r>
              <a:rPr lang="en-US" baseline="0" dirty="0" smtClean="0"/>
              <a:t>, the data ‘t3’, the X axis will be the different Sepal widths and the Y axis will be the number of times each one occurs (or the frequency) that was generated when we counted the data in the previous step. We then tell it we want a bar chart by writing </a:t>
            </a:r>
            <a:r>
              <a:rPr lang="en-US" baseline="0" dirty="0" err="1" smtClean="0"/>
              <a:t>geom_bar</a:t>
            </a:r>
            <a:r>
              <a:rPr lang="en-US" baseline="0" dirty="0" smtClean="0"/>
              <a:t>, and we want to use the values as they appear within t3 (and not modified statistically in any way) by typing stat=“identity”.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41</a:t>
            </a:fld>
            <a:endParaRPr lang="en-US"/>
          </a:p>
        </p:txBody>
      </p:sp>
    </p:spTree>
    <p:extLst>
      <p:ext uri="{BB962C8B-B14F-4D97-AF65-F5344CB8AC3E}">
        <p14:creationId xmlns:p14="http://schemas.microsoft.com/office/powerpoint/2010/main" val="3367527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doing exactly the same as in the previous slide, but instead of</a:t>
            </a:r>
            <a:r>
              <a:rPr lang="en-US" baseline="0" dirty="0" smtClean="0"/>
              <a:t> </a:t>
            </a:r>
            <a:r>
              <a:rPr lang="en-US" baseline="0" dirty="0" err="1" smtClean="0"/>
              <a:t>geom_bar</a:t>
            </a:r>
            <a:r>
              <a:rPr lang="en-US" baseline="0" dirty="0" smtClean="0"/>
              <a:t> to get a bar chart, we have written </a:t>
            </a:r>
            <a:r>
              <a:rPr lang="en-US" baseline="0" dirty="0" err="1" smtClean="0"/>
              <a:t>geom_line</a:t>
            </a:r>
            <a:r>
              <a:rPr lang="en-US" baseline="0" dirty="0" smtClean="0"/>
              <a:t> so the resulting plot will be a line graph.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42</a:t>
            </a:fld>
            <a:endParaRPr lang="en-US"/>
          </a:p>
        </p:txBody>
      </p:sp>
    </p:spTree>
    <p:extLst>
      <p:ext uri="{BB962C8B-B14F-4D97-AF65-F5344CB8AC3E}">
        <p14:creationId xmlns:p14="http://schemas.microsoft.com/office/powerpoint/2010/main" val="2942593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again, this is exactly the same as the last two plots but instead</a:t>
            </a:r>
            <a:r>
              <a:rPr lang="en-US" baseline="0" dirty="0" smtClean="0"/>
              <a:t> we have written </a:t>
            </a:r>
            <a:r>
              <a:rPr lang="en-US" baseline="0" dirty="0" err="1" smtClean="0"/>
              <a:t>geom_point</a:t>
            </a:r>
            <a:r>
              <a:rPr lang="en-US" baseline="0" dirty="0" smtClean="0"/>
              <a:t> to give us a point, or scatter plot!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43</a:t>
            </a:fld>
            <a:endParaRPr lang="en-US"/>
          </a:p>
        </p:txBody>
      </p:sp>
    </p:spTree>
    <p:extLst>
      <p:ext uri="{BB962C8B-B14F-4D97-AF65-F5344CB8AC3E}">
        <p14:creationId xmlns:p14="http://schemas.microsoft.com/office/powerpoint/2010/main" val="262551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know how to make the three most common plot types we can modify them a little. </a:t>
            </a:r>
          </a:p>
          <a:p>
            <a:r>
              <a:rPr lang="en-US" baseline="0" dirty="0" smtClean="0"/>
              <a:t>Here we have added the col= instruction after telling it which data to use. This quite simply tells it that rather than the automatic </a:t>
            </a:r>
            <a:r>
              <a:rPr lang="en-US" baseline="0" dirty="0" err="1" smtClean="0"/>
              <a:t>colour</a:t>
            </a:r>
            <a:r>
              <a:rPr lang="en-US" baseline="0" dirty="0" smtClean="0"/>
              <a:t> that R normally chooses, we want it to use a </a:t>
            </a:r>
            <a:r>
              <a:rPr lang="en-US" baseline="0" dirty="0" err="1" smtClean="0"/>
              <a:t>colour</a:t>
            </a:r>
            <a:r>
              <a:rPr lang="en-US" baseline="0" dirty="0" smtClean="0"/>
              <a:t> of our choice </a:t>
            </a:r>
            <a:r>
              <a:rPr lang="mr-IN" baseline="0" dirty="0" smtClean="0"/>
              <a:t>–</a:t>
            </a:r>
            <a:r>
              <a:rPr lang="en-US" baseline="0" dirty="0" smtClean="0"/>
              <a:t> in this case red. There are lots of different </a:t>
            </a:r>
            <a:r>
              <a:rPr lang="en-US" baseline="0" dirty="0" err="1" smtClean="0"/>
              <a:t>colours</a:t>
            </a:r>
            <a:r>
              <a:rPr lang="en-US" baseline="0" dirty="0" smtClean="0"/>
              <a:t> to choose from, the best way to find out what the options are is to search for images of “</a:t>
            </a:r>
            <a:r>
              <a:rPr lang="en-US" baseline="0" dirty="0" err="1" smtClean="0"/>
              <a:t>ggplot</a:t>
            </a:r>
            <a:r>
              <a:rPr lang="en-US" baseline="0" dirty="0" smtClean="0"/>
              <a:t> </a:t>
            </a:r>
            <a:r>
              <a:rPr lang="en-US" baseline="0" dirty="0" err="1" smtClean="0"/>
              <a:t>colours</a:t>
            </a:r>
            <a:r>
              <a:rPr lang="en-US" baseline="0" dirty="0" smtClean="0"/>
              <a:t>” online.</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44</a:t>
            </a:fld>
            <a:endParaRPr lang="en-US"/>
          </a:p>
        </p:txBody>
      </p:sp>
    </p:spTree>
    <p:extLst>
      <p:ext uri="{BB962C8B-B14F-4D97-AF65-F5344CB8AC3E}">
        <p14:creationId xmlns:p14="http://schemas.microsoft.com/office/powerpoint/2010/main" val="37762287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have the basics</a:t>
            </a:r>
            <a:r>
              <a:rPr lang="en-US" baseline="0" dirty="0" smtClean="0"/>
              <a:t> down it only takes a word or two to start </a:t>
            </a:r>
            <a:r>
              <a:rPr lang="en-US" baseline="0" dirty="0" err="1" smtClean="0"/>
              <a:t>personalising</a:t>
            </a:r>
            <a:r>
              <a:rPr lang="en-US" baseline="0" dirty="0" smtClean="0"/>
              <a:t> your plots.</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45</a:t>
            </a:fld>
            <a:endParaRPr lang="en-US"/>
          </a:p>
        </p:txBody>
      </p:sp>
    </p:spTree>
    <p:extLst>
      <p:ext uri="{BB962C8B-B14F-4D97-AF65-F5344CB8AC3E}">
        <p14:creationId xmlns:p14="http://schemas.microsoft.com/office/powerpoint/2010/main" val="2919075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changed the size of the axis title,</a:t>
            </a:r>
            <a:r>
              <a:rPr lang="en-US" baseline="0" dirty="0" smtClean="0"/>
              <a:t> and the location of the legend (you can find the code for this in the pegs r code file that came with this </a:t>
            </a:r>
            <a:r>
              <a:rPr lang="en-US" baseline="0" dirty="0" err="1" smtClean="0"/>
              <a:t>powerpoint</a:t>
            </a:r>
            <a:r>
              <a:rPr lang="en-US" baseline="0" dirty="0" smtClean="0"/>
              <a:t> file). We have also grouped two plots together side by side so they can be called together as one image.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46</a:t>
            </a:fld>
            <a:endParaRPr lang="en-US"/>
          </a:p>
        </p:txBody>
      </p:sp>
    </p:spTree>
    <p:extLst>
      <p:ext uri="{BB962C8B-B14F-4D97-AF65-F5344CB8AC3E}">
        <p14:creationId xmlns:p14="http://schemas.microsoft.com/office/powerpoint/2010/main" val="4114919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a:t>
            </a:r>
            <a:r>
              <a:rPr lang="en-US" baseline="0" dirty="0" smtClean="0"/>
              <a:t>e is a lot more that you can do once you have learned the basics in R. </a:t>
            </a:r>
          </a:p>
          <a:p>
            <a:endParaRPr lang="en-US" baseline="0" dirty="0" smtClean="0"/>
          </a:p>
          <a:p>
            <a:r>
              <a:rPr lang="en-US" baseline="0" dirty="0" smtClean="0"/>
              <a:t>Here I made a stacked bar plot, with a second plot as an inset. This is a little fiddly to do, but the internet is full of other people’s code that you can follow and modify to make this sort of thing.</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47</a:t>
            </a:fld>
            <a:endParaRPr lang="en-US"/>
          </a:p>
        </p:txBody>
      </p:sp>
    </p:spTree>
    <p:extLst>
      <p:ext uri="{BB962C8B-B14F-4D97-AF65-F5344CB8AC3E}">
        <p14:creationId xmlns:p14="http://schemas.microsoft.com/office/powerpoint/2010/main" val="3548840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have made a ‘grouped’</a:t>
            </a:r>
            <a:r>
              <a:rPr lang="en-US" baseline="0" dirty="0" smtClean="0"/>
              <a:t> plot. The first is a line graph where I have told it to use different line types and </a:t>
            </a:r>
            <a:r>
              <a:rPr lang="en-US" baseline="0" dirty="0" err="1" smtClean="0"/>
              <a:t>colours</a:t>
            </a:r>
            <a:r>
              <a:rPr lang="en-US" baseline="0" dirty="0" smtClean="0"/>
              <a:t> for each of the variables. The second is an ‘MCA’ or Multiple correspondence analysis plot, both the plot and the data crunching was all done in R.</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48</a:t>
            </a:fld>
            <a:endParaRPr lang="en-US"/>
          </a:p>
        </p:txBody>
      </p:sp>
    </p:spTree>
    <p:extLst>
      <p:ext uri="{BB962C8B-B14F-4D97-AF65-F5344CB8AC3E}">
        <p14:creationId xmlns:p14="http://schemas.microsoft.com/office/powerpoint/2010/main" val="1121875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isn’t one of mine,</a:t>
            </a:r>
            <a:r>
              <a:rPr lang="en-US" baseline="0" dirty="0" smtClean="0"/>
              <a:t> but is a lovely example of one of the things you can do using the network D3 package. There are lots of tutorials and examples of the ways different people have made plots using this package available online. It is not an especially simple package to use, but once you feel confident in your R abilities it can be used to make some of the most impressive figures!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49</a:t>
            </a:fld>
            <a:endParaRPr lang="en-US"/>
          </a:p>
        </p:txBody>
      </p:sp>
    </p:spTree>
    <p:extLst>
      <p:ext uri="{BB962C8B-B14F-4D97-AF65-F5344CB8AC3E}">
        <p14:creationId xmlns:p14="http://schemas.microsoft.com/office/powerpoint/2010/main" val="3834540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plots are great to </a:t>
            </a:r>
            <a:r>
              <a:rPr lang="en-US" baseline="0" dirty="0" err="1" smtClean="0"/>
              <a:t>visualise</a:t>
            </a:r>
            <a:r>
              <a:rPr lang="en-US" baseline="0" dirty="0" smtClean="0"/>
              <a:t> the different subdivisions in your data. Here I made a plot to look at the different types of genes in the genome. There are more than 50k entries shown in this plot!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50</a:t>
            </a:fld>
            <a:endParaRPr lang="en-US"/>
          </a:p>
        </p:txBody>
      </p:sp>
    </p:spTree>
    <p:extLst>
      <p:ext uri="{BB962C8B-B14F-4D97-AF65-F5344CB8AC3E}">
        <p14:creationId xmlns:p14="http://schemas.microsoft.com/office/powerpoint/2010/main" val="202318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a:t>
            </a:r>
            <a:r>
              <a:rPr lang="en-US" baseline="0" dirty="0" smtClean="0"/>
              <a:t> a lot more versatile and reliable than excel. When you are dealing with very large data excel can struggle, loose rows or simply not load the whole set. R however is able to take in all of your data, and thanks to the ability to download and use other people’s code as packages, you can make a much larger number of beautiful plots, simply by mixing your data with their code!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6</a:t>
            </a:fld>
            <a:endParaRPr lang="en-US"/>
          </a:p>
        </p:txBody>
      </p:sp>
    </p:spTree>
    <p:extLst>
      <p:ext uri="{BB962C8B-B14F-4D97-AF65-F5344CB8AC3E}">
        <p14:creationId xmlns:p14="http://schemas.microsoft.com/office/powerpoint/2010/main" val="1875805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my favorite types of plot you can make with Network D3</a:t>
            </a:r>
            <a:r>
              <a:rPr lang="en-US" baseline="0" dirty="0" smtClean="0"/>
              <a:t> </a:t>
            </a:r>
            <a:r>
              <a:rPr lang="mr-IN" baseline="0" dirty="0" smtClean="0"/>
              <a:t>–</a:t>
            </a:r>
            <a:r>
              <a:rPr lang="en-US" baseline="0" dirty="0" smtClean="0"/>
              <a:t> an interactive network diagram. In this example the different </a:t>
            </a:r>
            <a:r>
              <a:rPr lang="en-US" baseline="0" dirty="0" err="1" smtClean="0"/>
              <a:t>coloured</a:t>
            </a:r>
            <a:r>
              <a:rPr lang="en-US" baseline="0" dirty="0" smtClean="0"/>
              <a:t> dots (nodes) represent males, females and juveniles, and I changed the </a:t>
            </a:r>
            <a:r>
              <a:rPr lang="en-US" baseline="0" dirty="0" err="1" smtClean="0"/>
              <a:t>colours</a:t>
            </a:r>
            <a:r>
              <a:rPr lang="en-US" baseline="0" dirty="0" smtClean="0"/>
              <a:t> of the lines (edges) to purple, because I like purple!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51</a:t>
            </a:fld>
            <a:endParaRPr lang="en-US"/>
          </a:p>
        </p:txBody>
      </p:sp>
    </p:spTree>
    <p:extLst>
      <p:ext uri="{BB962C8B-B14F-4D97-AF65-F5344CB8AC3E}">
        <p14:creationId xmlns:p14="http://schemas.microsoft.com/office/powerpoint/2010/main" val="1602418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53</a:t>
            </a:fld>
            <a:endParaRPr lang="en-US"/>
          </a:p>
        </p:txBody>
      </p:sp>
    </p:spTree>
    <p:extLst>
      <p:ext uri="{BB962C8B-B14F-4D97-AF65-F5344CB8AC3E}">
        <p14:creationId xmlns:p14="http://schemas.microsoft.com/office/powerpoint/2010/main" val="2680902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56</a:t>
            </a:fld>
            <a:endParaRPr lang="en-US"/>
          </a:p>
        </p:txBody>
      </p:sp>
    </p:spTree>
    <p:extLst>
      <p:ext uri="{BB962C8B-B14F-4D97-AF65-F5344CB8AC3E}">
        <p14:creationId xmlns:p14="http://schemas.microsoft.com/office/powerpoint/2010/main" val="1216337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general, the majority of stats you can do in R are incredibly simple. Once you know what sort of data the stats test needs (for example a list of numeric values) the majority of tests simply need you to type the name of the test, then the name of your data in brackets, for example if I had a set of numbers (1, 2, 3, 4, 5, 6) called </a:t>
            </a:r>
            <a:r>
              <a:rPr lang="en-US" baseline="0" dirty="0" err="1" smtClean="0"/>
              <a:t>alex.data</a:t>
            </a:r>
            <a:r>
              <a:rPr lang="en-US" baseline="0" dirty="0" smtClean="0"/>
              <a:t> I could find out the mean by typing-  mean(</a:t>
            </a:r>
            <a:r>
              <a:rPr lang="en-US" baseline="0" dirty="0" err="1" smtClean="0"/>
              <a:t>alex.data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7</a:t>
            </a:fld>
            <a:endParaRPr lang="en-US"/>
          </a:p>
        </p:txBody>
      </p:sp>
    </p:spTree>
    <p:extLst>
      <p:ext uri="{BB962C8B-B14F-4D97-AF65-F5344CB8AC3E}">
        <p14:creationId xmlns:p14="http://schemas.microsoft.com/office/powerpoint/2010/main" val="116986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awesome things</a:t>
            </a:r>
            <a:r>
              <a:rPr lang="en-US" baseline="0" dirty="0" smtClean="0"/>
              <a:t> you can do in R, so many in fact that it can be difficult to choose the best plot type for your data (especially if you don</a:t>
            </a:r>
            <a:r>
              <a:rPr lang="mr-IN" baseline="0" dirty="0" smtClean="0"/>
              <a:t>’</a:t>
            </a:r>
            <a:r>
              <a:rPr lang="en-US" baseline="0" dirty="0" smtClean="0"/>
              <a:t>t know what plots are available to make!) </a:t>
            </a:r>
          </a:p>
          <a:p>
            <a:r>
              <a:rPr lang="en-US" baseline="0" dirty="0" smtClean="0"/>
              <a:t>In the next slides you will see just a few of the possibilities, but there are a lot more! (see </a:t>
            </a:r>
            <a:r>
              <a:rPr lang="en-US" baseline="0" dirty="0" err="1" smtClean="0"/>
              <a:t>www.r</a:t>
            </a:r>
            <a:r>
              <a:rPr lang="en-US" baseline="0" dirty="0" smtClean="0"/>
              <a:t>-graph-</a:t>
            </a:r>
            <a:r>
              <a:rPr lang="en-US" baseline="0" dirty="0" err="1" smtClean="0"/>
              <a:t>gallery.com</a:t>
            </a:r>
            <a:r>
              <a:rPr lang="en-US" baseline="0" dirty="0" smtClean="0"/>
              <a:t> for reference)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8</a:t>
            </a:fld>
            <a:endParaRPr lang="en-US"/>
          </a:p>
        </p:txBody>
      </p:sp>
    </p:spTree>
    <p:extLst>
      <p:ext uri="{BB962C8B-B14F-4D97-AF65-F5344CB8AC3E}">
        <p14:creationId xmlns:p14="http://schemas.microsoft.com/office/powerpoint/2010/main" val="295114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a:t>
            </a:r>
            <a:r>
              <a:rPr lang="en-US" baseline="0" dirty="0" smtClean="0"/>
              <a:t> pretty useful for time series data!</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9</a:t>
            </a:fld>
            <a:endParaRPr lang="en-US"/>
          </a:p>
        </p:txBody>
      </p:sp>
    </p:spTree>
    <p:extLst>
      <p:ext uri="{BB962C8B-B14F-4D97-AF65-F5344CB8AC3E}">
        <p14:creationId xmlns:p14="http://schemas.microsoft.com/office/powerpoint/2010/main" val="155291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Dendrograms</a:t>
            </a:r>
            <a:r>
              <a:rPr lang="en-US" dirty="0" smtClean="0"/>
              <a:t> can be used to </a:t>
            </a:r>
            <a:r>
              <a:rPr lang="en-US" dirty="0" err="1" smtClean="0"/>
              <a:t>visualise</a:t>
            </a:r>
            <a:r>
              <a:rPr lang="en-US" dirty="0" smtClean="0"/>
              <a:t> relationships to an ancestor, and hierarchies amongst other things </a:t>
            </a:r>
            <a:r>
              <a:rPr lang="mr-IN" dirty="0" smtClean="0"/>
              <a:t>–</a:t>
            </a:r>
            <a:r>
              <a:rPr lang="en-US" dirty="0" smtClean="0"/>
              <a:t> they are terribly pretty!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10</a:t>
            </a:fld>
            <a:endParaRPr lang="en-US"/>
          </a:p>
        </p:txBody>
      </p:sp>
    </p:spTree>
    <p:extLst>
      <p:ext uri="{BB962C8B-B14F-4D97-AF65-F5344CB8AC3E}">
        <p14:creationId xmlns:p14="http://schemas.microsoft.com/office/powerpoint/2010/main" val="85510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21/05/19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000251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21/05/19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0159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21/05/19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72458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21/05/19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49930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4DEDFA0-4B19-DA4C-B2A2-D897016E7003}" type="datetimeFigureOut">
              <a:rPr lang="en-US" smtClean="0"/>
              <a:t>21/05/19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80438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4DEDFA0-4B19-DA4C-B2A2-D897016E7003}" type="datetimeFigureOut">
              <a:rPr lang="en-US" smtClean="0"/>
              <a:t>21/05/19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102966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4DEDFA0-4B19-DA4C-B2A2-D897016E7003}" type="datetimeFigureOut">
              <a:rPr lang="en-US" smtClean="0"/>
              <a:t>21/05/19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53428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4DEDFA0-4B19-DA4C-B2A2-D897016E7003}" type="datetimeFigureOut">
              <a:rPr lang="en-US" smtClean="0"/>
              <a:t>21/05/19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57372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EDFA0-4B19-DA4C-B2A2-D897016E7003}" type="datetimeFigureOut">
              <a:rPr lang="en-US" smtClean="0"/>
              <a:t>21/05/19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94663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4DEDFA0-4B19-DA4C-B2A2-D897016E7003}" type="datetimeFigureOut">
              <a:rPr lang="en-US" smtClean="0"/>
              <a:t>21/05/19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965243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4DEDFA0-4B19-DA4C-B2A2-D897016E7003}" type="datetimeFigureOut">
              <a:rPr lang="en-US" smtClean="0"/>
              <a:t>21/05/19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37549434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EDFA0-4B19-DA4C-B2A2-D897016E7003}" type="datetimeFigureOut">
              <a:rPr lang="en-US" smtClean="0"/>
              <a:t>21/05/19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E82316-A806-664B-A87B-312169EF1C32}" type="slidenum">
              <a:rPr lang="en-US" smtClean="0"/>
              <a:t>‹#›</a:t>
            </a:fld>
            <a:endParaRPr lang="en-US"/>
          </a:p>
        </p:txBody>
      </p:sp>
    </p:spTree>
    <p:extLst>
      <p:ext uri="{BB962C8B-B14F-4D97-AF65-F5344CB8AC3E}">
        <p14:creationId xmlns:p14="http://schemas.microsoft.com/office/powerpoint/2010/main" val="1173811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r-tutor.com/r-introduction" TargetMode="External"/><Relationship Id="rId4" Type="http://schemas.openxmlformats.org/officeDocument/2006/relationships/hyperlink" Target="https://www.r-graph-gallery.com" TargetMode="External"/><Relationship Id="rId5" Type="http://schemas.openxmlformats.org/officeDocument/2006/relationships/hyperlink" Target="https://towardsdatascience.com/using-networkd3-in-r-to-create-simple-and-clear-sankey-diagrams-48f8ba8a4ace" TargetMode="External"/><Relationship Id="rId6" Type="http://schemas.openxmlformats.org/officeDocument/2006/relationships/hyperlink" Target="https://www.jessesadler.com/post/network-analysis-with-r/" TargetMode="External"/><Relationship Id="rId7" Type="http://schemas.openxmlformats.org/officeDocument/2006/relationships/hyperlink" Target="https://www.statmethods.net" TargetMode="External"/><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9-05-15 at 15.35.50.p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510175" y="528119"/>
            <a:ext cx="6149259" cy="5488264"/>
          </a:xfrm>
          <a:prstGeom prst="rect">
            <a:avLst/>
          </a:prstGeom>
        </p:spPr>
      </p:pic>
      <p:sp>
        <p:nvSpPr>
          <p:cNvPr id="2" name="Title 1"/>
          <p:cNvSpPr>
            <a:spLocks noGrp="1"/>
          </p:cNvSpPr>
          <p:nvPr>
            <p:ph type="ctrTitle"/>
          </p:nvPr>
        </p:nvSpPr>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000" b="1" spc="50" dirty="0" smtClean="0">
                <a:ln w="11430"/>
                <a:solidFill>
                  <a:srgbClr val="000000"/>
                </a:solidFill>
                <a:effectLst>
                  <a:outerShdw blurRad="76200" dist="50800" dir="5400000" algn="tl" rotWithShape="0">
                    <a:srgbClr val="000000">
                      <a:alpha val="65000"/>
                    </a:srgbClr>
                  </a:outerShdw>
                </a:effectLst>
              </a:rPr>
              <a:t>P(egs) </a:t>
            </a:r>
            <a:r>
              <a:rPr lang="en-US" sz="5500" b="1" i="1" u="sng" spc="50" dirty="0" smtClean="0">
                <a:ln w="11430"/>
                <a:solidFill>
                  <a:srgbClr val="660066"/>
                </a:solidFill>
                <a:effectLst>
                  <a:outerShdw blurRad="76200" dist="50800" dir="5400000" algn="tl" rotWithShape="0">
                    <a:srgbClr val="000000">
                      <a:alpha val="65000"/>
                    </a:srgbClr>
                  </a:outerShdw>
                </a:effectLst>
              </a:rPr>
              <a:t>bioinformatics</a:t>
            </a:r>
            <a:r>
              <a:rPr lang="en-US" sz="5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5000" b="1" spc="50" dirty="0" smtClean="0">
                <a:ln w="11430"/>
                <a:solidFill>
                  <a:srgbClr val="000000"/>
                </a:solidFill>
                <a:effectLst>
                  <a:outerShdw blurRad="76200" dist="50800" dir="5400000" algn="tl" rotWithShape="0">
                    <a:srgbClr val="000000">
                      <a:alpha val="65000"/>
                    </a:srgbClr>
                  </a:outerShdw>
                </a:effectLst>
              </a:rPr>
              <a:t>for Postgrads</a:t>
            </a:r>
            <a:endParaRPr lang="en-US" sz="5000" b="1" spc="50" dirty="0">
              <a:ln w="11430"/>
              <a:solidFill>
                <a:srgbClr val="000000"/>
              </a:solidFill>
              <a:effectLst>
                <a:outerShdw blurRad="76200" dist="50800" dir="5400000" algn="tl" rotWithShape="0">
                  <a:srgbClr val="000000">
                    <a:alpha val="65000"/>
                  </a:srgbClr>
                </a:outerShdw>
              </a:effectLst>
            </a:endParaRPr>
          </a:p>
        </p:txBody>
      </p:sp>
      <p:sp>
        <p:nvSpPr>
          <p:cNvPr id="3" name="Subtitle 2"/>
          <p:cNvSpPr>
            <a:spLocks noGrp="1"/>
          </p:cNvSpPr>
          <p:nvPr>
            <p:ph type="subTitle" idx="1"/>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solidFill>
                  <a:schemeClr val="tx1"/>
                </a:solidFill>
                <a:effectLst>
                  <a:outerShdw blurRad="76200" dist="50800" dir="5400000" algn="tl" rotWithShape="0">
                    <a:srgbClr val="000000">
                      <a:alpha val="65000"/>
                    </a:srgbClr>
                  </a:outerShdw>
                </a:effectLst>
              </a:rPr>
              <a:t>Postgraduate Evolution and Genomic Science Lecture series.</a:t>
            </a:r>
            <a:endParaRPr lang="en-US" b="1" spc="50" dirty="0">
              <a:ln w="11430"/>
              <a:solidFill>
                <a:schemeClr val="tx1"/>
              </a:soli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4716553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660066"/>
                </a:solidFill>
              </a:rPr>
              <a:t>Dendrograms</a:t>
            </a:r>
            <a:endParaRPr lang="en-US" dirty="0">
              <a:solidFill>
                <a:srgbClr val="660066"/>
              </a:solidFill>
            </a:endParaRPr>
          </a:p>
        </p:txBody>
      </p:sp>
      <p:pic>
        <p:nvPicPr>
          <p:cNvPr id="4" name="Picture 3"/>
          <p:cNvPicPr>
            <a:picLocks noChangeAspect="1"/>
          </p:cNvPicPr>
          <p:nvPr/>
        </p:nvPicPr>
        <p:blipFill>
          <a:blip r:embed="rId3"/>
          <a:stretch>
            <a:fillRect/>
          </a:stretch>
        </p:blipFill>
        <p:spPr>
          <a:xfrm>
            <a:off x="2050608" y="1417638"/>
            <a:ext cx="5059362" cy="5059362"/>
          </a:xfrm>
          <a:prstGeom prst="rect">
            <a:avLst/>
          </a:prstGeom>
        </p:spPr>
      </p:pic>
      <p:sp>
        <p:nvSpPr>
          <p:cNvPr id="5" name="Rectangle 4"/>
          <p:cNvSpPr/>
          <p:nvPr/>
        </p:nvSpPr>
        <p:spPr>
          <a:xfrm>
            <a:off x="2913715" y="6477000"/>
            <a:ext cx="3316570" cy="369332"/>
          </a:xfrm>
          <a:prstGeom prst="rect">
            <a:avLst/>
          </a:prstGeom>
        </p:spPr>
        <p:txBody>
          <a:bodyPr wrap="none">
            <a:spAutoFit/>
          </a:bodyPr>
          <a:lstStyle/>
          <a:p>
            <a:r>
              <a:rPr lang="en-US" dirty="0"/>
              <a:t>https://</a:t>
            </a:r>
            <a:r>
              <a:rPr lang="en-US" dirty="0" err="1"/>
              <a:t>www.r</a:t>
            </a:r>
            <a:r>
              <a:rPr lang="en-US" dirty="0"/>
              <a:t>-graph-</a:t>
            </a:r>
            <a:r>
              <a:rPr lang="en-US" dirty="0" err="1"/>
              <a:t>gallery.com</a:t>
            </a:r>
            <a:endParaRPr lang="en-US" dirty="0"/>
          </a:p>
        </p:txBody>
      </p:sp>
    </p:spTree>
    <p:extLst>
      <p:ext uri="{BB962C8B-B14F-4D97-AF65-F5344CB8AC3E}">
        <p14:creationId xmlns:p14="http://schemas.microsoft.com/office/powerpoint/2010/main" val="33996526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04143" y="1325472"/>
            <a:ext cx="5151527" cy="5151527"/>
          </a:xfrm>
          <a:prstGeom prst="rect">
            <a:avLst/>
          </a:prstGeom>
        </p:spPr>
      </p:pic>
      <p:sp>
        <p:nvSpPr>
          <p:cNvPr id="6" name="Title 1"/>
          <p:cNvSpPr>
            <a:spLocks noGrp="1"/>
          </p:cNvSpPr>
          <p:nvPr>
            <p:ph type="title"/>
          </p:nvPr>
        </p:nvSpPr>
        <p:spPr>
          <a:xfrm>
            <a:off x="457200" y="274638"/>
            <a:ext cx="8229600" cy="1143000"/>
          </a:xfrm>
        </p:spPr>
        <p:txBody>
          <a:bodyPr/>
          <a:lstStyle/>
          <a:p>
            <a:r>
              <a:rPr lang="en-US" dirty="0" smtClean="0">
                <a:solidFill>
                  <a:srgbClr val="008000"/>
                </a:solidFill>
              </a:rPr>
              <a:t>Cartography</a:t>
            </a:r>
            <a:endParaRPr lang="en-US" dirty="0">
              <a:solidFill>
                <a:srgbClr val="008000"/>
              </a:solidFill>
            </a:endParaRPr>
          </a:p>
        </p:txBody>
      </p:sp>
      <p:sp>
        <p:nvSpPr>
          <p:cNvPr id="7" name="Rectangle 6"/>
          <p:cNvSpPr/>
          <p:nvPr/>
        </p:nvSpPr>
        <p:spPr>
          <a:xfrm>
            <a:off x="2913715" y="6477000"/>
            <a:ext cx="3316570" cy="369332"/>
          </a:xfrm>
          <a:prstGeom prst="rect">
            <a:avLst/>
          </a:prstGeom>
        </p:spPr>
        <p:txBody>
          <a:bodyPr wrap="none">
            <a:spAutoFit/>
          </a:bodyPr>
          <a:lstStyle/>
          <a:p>
            <a:r>
              <a:rPr lang="en-US" dirty="0"/>
              <a:t>https://</a:t>
            </a:r>
            <a:r>
              <a:rPr lang="en-US" dirty="0" err="1"/>
              <a:t>www.r</a:t>
            </a:r>
            <a:r>
              <a:rPr lang="en-US" dirty="0"/>
              <a:t>-graph-</a:t>
            </a:r>
            <a:r>
              <a:rPr lang="en-US" dirty="0" err="1"/>
              <a:t>gallery.com</a:t>
            </a:r>
            <a:endParaRPr lang="en-US" dirty="0"/>
          </a:p>
        </p:txBody>
      </p:sp>
    </p:spTree>
    <p:extLst>
      <p:ext uri="{BB962C8B-B14F-4D97-AF65-F5344CB8AC3E}">
        <p14:creationId xmlns:p14="http://schemas.microsoft.com/office/powerpoint/2010/main" val="3522973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Networks</a:t>
            </a:r>
            <a:endParaRPr lang="en-US" dirty="0">
              <a:solidFill>
                <a:srgbClr val="000090"/>
              </a:solidFill>
            </a:endParaRPr>
          </a:p>
        </p:txBody>
      </p:sp>
      <p:pic>
        <p:nvPicPr>
          <p:cNvPr id="4" name="Picture 3"/>
          <p:cNvPicPr>
            <a:picLocks noChangeAspect="1"/>
          </p:cNvPicPr>
          <p:nvPr/>
        </p:nvPicPr>
        <p:blipFill>
          <a:blip r:embed="rId3"/>
          <a:stretch>
            <a:fillRect/>
          </a:stretch>
        </p:blipFill>
        <p:spPr>
          <a:xfrm>
            <a:off x="1973165" y="1294505"/>
            <a:ext cx="5306411" cy="5306411"/>
          </a:xfrm>
          <a:prstGeom prst="rect">
            <a:avLst/>
          </a:prstGeom>
        </p:spPr>
      </p:pic>
      <p:sp>
        <p:nvSpPr>
          <p:cNvPr id="5" name="Rectangle 4"/>
          <p:cNvSpPr/>
          <p:nvPr/>
        </p:nvSpPr>
        <p:spPr>
          <a:xfrm>
            <a:off x="2960180" y="6477000"/>
            <a:ext cx="3316570" cy="369332"/>
          </a:xfrm>
          <a:prstGeom prst="rect">
            <a:avLst/>
          </a:prstGeom>
        </p:spPr>
        <p:txBody>
          <a:bodyPr wrap="none">
            <a:spAutoFit/>
          </a:bodyPr>
          <a:lstStyle/>
          <a:p>
            <a:r>
              <a:rPr lang="en-US" dirty="0"/>
              <a:t>https://</a:t>
            </a:r>
            <a:r>
              <a:rPr lang="en-US" dirty="0" err="1"/>
              <a:t>www.r</a:t>
            </a:r>
            <a:r>
              <a:rPr lang="en-US" dirty="0"/>
              <a:t>-graph-</a:t>
            </a:r>
            <a:r>
              <a:rPr lang="en-US" dirty="0" err="1"/>
              <a:t>gallery.com</a:t>
            </a:r>
            <a:endParaRPr lang="en-US" dirty="0"/>
          </a:p>
        </p:txBody>
      </p:sp>
    </p:spTree>
    <p:extLst>
      <p:ext uri="{BB962C8B-B14F-4D97-AF65-F5344CB8AC3E}">
        <p14:creationId xmlns:p14="http://schemas.microsoft.com/office/powerpoint/2010/main" val="37012943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60066"/>
                </a:solidFill>
              </a:rPr>
              <a:t>ART</a:t>
            </a:r>
            <a:endParaRPr lang="en-US" dirty="0">
              <a:solidFill>
                <a:srgbClr val="660066"/>
              </a:solidFill>
            </a:endParaRPr>
          </a:p>
        </p:txBody>
      </p:sp>
      <p:pic>
        <p:nvPicPr>
          <p:cNvPr id="4" name="Picture 3"/>
          <p:cNvPicPr>
            <a:picLocks noChangeAspect="1"/>
          </p:cNvPicPr>
          <p:nvPr/>
        </p:nvPicPr>
        <p:blipFill>
          <a:blip r:embed="rId3"/>
          <a:stretch>
            <a:fillRect/>
          </a:stretch>
        </p:blipFill>
        <p:spPr>
          <a:xfrm>
            <a:off x="1672753" y="1274568"/>
            <a:ext cx="5777196" cy="5258151"/>
          </a:xfrm>
          <a:prstGeom prst="rect">
            <a:avLst/>
          </a:prstGeom>
        </p:spPr>
      </p:pic>
      <p:sp>
        <p:nvSpPr>
          <p:cNvPr id="5" name="Rectangle 4"/>
          <p:cNvSpPr/>
          <p:nvPr/>
        </p:nvSpPr>
        <p:spPr>
          <a:xfrm>
            <a:off x="2898227" y="6477000"/>
            <a:ext cx="3316570" cy="369332"/>
          </a:xfrm>
          <a:prstGeom prst="rect">
            <a:avLst/>
          </a:prstGeom>
        </p:spPr>
        <p:txBody>
          <a:bodyPr wrap="none">
            <a:spAutoFit/>
          </a:bodyPr>
          <a:lstStyle/>
          <a:p>
            <a:r>
              <a:rPr lang="en-US" dirty="0"/>
              <a:t>https://</a:t>
            </a:r>
            <a:r>
              <a:rPr lang="en-US" dirty="0" err="1"/>
              <a:t>www.r</a:t>
            </a:r>
            <a:r>
              <a:rPr lang="en-US" dirty="0"/>
              <a:t>-graph-</a:t>
            </a:r>
            <a:r>
              <a:rPr lang="en-US" dirty="0" err="1"/>
              <a:t>gallery.com</a:t>
            </a:r>
            <a:endParaRPr lang="en-US" dirty="0"/>
          </a:p>
        </p:txBody>
      </p:sp>
    </p:spTree>
    <p:extLst>
      <p:ext uri="{BB962C8B-B14F-4D97-AF65-F5344CB8AC3E}">
        <p14:creationId xmlns:p14="http://schemas.microsoft.com/office/powerpoint/2010/main" val="28840610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4500" dirty="0" smtClean="0">
                <a:solidFill>
                  <a:srgbClr val="008000"/>
                </a:solidFill>
              </a:rPr>
              <a:t>What we will be looking at today:</a:t>
            </a:r>
            <a:endParaRPr lang="en-US" sz="4500" dirty="0">
              <a:solidFill>
                <a:srgbClr val="008000"/>
              </a:solidFill>
            </a:endParaRPr>
          </a:p>
        </p:txBody>
      </p:sp>
      <p:sp>
        <p:nvSpPr>
          <p:cNvPr id="3" name="Content Placeholder 2"/>
          <p:cNvSpPr>
            <a:spLocks noGrp="1"/>
          </p:cNvSpPr>
          <p:nvPr>
            <p:ph idx="1"/>
          </p:nvPr>
        </p:nvSpPr>
        <p:spPr>
          <a:xfrm>
            <a:off x="457200" y="1807528"/>
            <a:ext cx="8229600" cy="3686648"/>
          </a:xfrm>
        </p:spPr>
        <p:txBody>
          <a:bodyPr/>
          <a:lstStyle/>
          <a:p>
            <a:r>
              <a:rPr lang="en-US" dirty="0" smtClean="0"/>
              <a:t>Topic 1 </a:t>
            </a:r>
            <a:r>
              <a:rPr lang="mr-IN" dirty="0" smtClean="0"/>
              <a:t>–</a:t>
            </a:r>
            <a:r>
              <a:rPr lang="en-US" dirty="0" smtClean="0"/>
              <a:t> Basic Data analysis (</a:t>
            </a:r>
            <a:r>
              <a:rPr lang="en-US" dirty="0" smtClean="0"/>
              <a:t>Counts, averages, basic stats)</a:t>
            </a:r>
            <a:endParaRPr lang="en-US" dirty="0" smtClean="0"/>
          </a:p>
          <a:p>
            <a:r>
              <a:rPr lang="en-US" dirty="0" smtClean="0"/>
              <a:t>Topic 2 </a:t>
            </a:r>
            <a:r>
              <a:rPr lang="mr-IN" dirty="0" smtClean="0"/>
              <a:t>–</a:t>
            </a:r>
            <a:r>
              <a:rPr lang="en-US" dirty="0" smtClean="0"/>
              <a:t> Simple Graphics (Bars, scatters and lines)</a:t>
            </a:r>
          </a:p>
          <a:p>
            <a:r>
              <a:rPr lang="en-US" dirty="0" smtClean="0"/>
              <a:t>Topic 3 </a:t>
            </a:r>
            <a:r>
              <a:rPr lang="mr-IN" dirty="0" smtClean="0"/>
              <a:t>–</a:t>
            </a:r>
            <a:r>
              <a:rPr lang="en-US" dirty="0" smtClean="0"/>
              <a:t> More complexity (Cluster Plots, PCA, NetworkD3</a:t>
            </a:r>
            <a:r>
              <a:rPr lang="en-US" dirty="0" smtClean="0"/>
              <a:t>)</a:t>
            </a:r>
            <a:endParaRPr lang="en-US" dirty="0" smtClean="0"/>
          </a:p>
        </p:txBody>
      </p:sp>
    </p:spTree>
    <p:extLst>
      <p:ext uri="{BB962C8B-B14F-4D97-AF65-F5344CB8AC3E}">
        <p14:creationId xmlns:p14="http://schemas.microsoft.com/office/powerpoint/2010/main" val="31410097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90"/>
                </a:solidFill>
              </a:rPr>
              <a:t>The Iris dataset </a:t>
            </a:r>
            <a:br>
              <a:rPr lang="en-US" dirty="0" smtClean="0">
                <a:solidFill>
                  <a:srgbClr val="000090"/>
                </a:solidFill>
              </a:rPr>
            </a:br>
            <a:r>
              <a:rPr lang="en-US" dirty="0" smtClean="0">
                <a:solidFill>
                  <a:srgbClr val="000090"/>
                </a:solidFill>
              </a:rPr>
              <a:t>(Get used to it </a:t>
            </a:r>
            <a:r>
              <a:rPr lang="mr-IN" dirty="0" smtClean="0">
                <a:solidFill>
                  <a:srgbClr val="000090"/>
                </a:solidFill>
              </a:rPr>
              <a:t>–</a:t>
            </a:r>
            <a:r>
              <a:rPr lang="en-US" dirty="0" smtClean="0">
                <a:solidFill>
                  <a:srgbClr val="000090"/>
                </a:solidFill>
              </a:rPr>
              <a:t> you will see it a LOT!)</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endParaRPr lang="en-GB" sz="2500" dirty="0" smtClean="0">
              <a:solidFill>
                <a:srgbClr val="0000FF"/>
              </a:solidFill>
            </a:endParaRPr>
          </a:p>
          <a:p>
            <a:pPr marL="0" indent="0">
              <a:buNone/>
            </a:pPr>
            <a:r>
              <a:rPr lang="en-GB" sz="2500" dirty="0" smtClean="0">
                <a:solidFill>
                  <a:srgbClr val="0000FF"/>
                </a:solidFill>
              </a:rPr>
              <a:t>&gt;iris</a:t>
            </a:r>
          </a:p>
          <a:p>
            <a:pPr marL="0" indent="0">
              <a:buNone/>
            </a:pPr>
            <a:r>
              <a:rPr lang="en-GB" sz="2000" dirty="0" smtClean="0"/>
              <a:t>    </a:t>
            </a:r>
            <a:r>
              <a:rPr lang="mr-IN" sz="2000" dirty="0" smtClean="0"/>
              <a:t>Sepal.Length </a:t>
            </a:r>
            <a:r>
              <a:rPr lang="en-GB" sz="2000" dirty="0" smtClean="0"/>
              <a:t>    </a:t>
            </a:r>
            <a:r>
              <a:rPr lang="mr-IN" sz="2000" dirty="0" smtClean="0"/>
              <a:t>Sepal.Width </a:t>
            </a:r>
            <a:r>
              <a:rPr lang="en-GB" sz="2000" dirty="0" smtClean="0"/>
              <a:t>  </a:t>
            </a:r>
            <a:r>
              <a:rPr lang="mr-IN" sz="2000" dirty="0" smtClean="0"/>
              <a:t>Petal.Length </a:t>
            </a:r>
            <a:r>
              <a:rPr lang="en-GB" sz="2000" dirty="0" smtClean="0"/>
              <a:t>  </a:t>
            </a:r>
            <a:r>
              <a:rPr lang="mr-IN" sz="2000" dirty="0" smtClean="0"/>
              <a:t>Petal.Width </a:t>
            </a:r>
            <a:r>
              <a:rPr lang="en-GB" sz="2000" dirty="0" smtClean="0"/>
              <a:t>  </a:t>
            </a:r>
            <a:r>
              <a:rPr lang="mr-IN" sz="2000" dirty="0" smtClean="0"/>
              <a:t>Species</a:t>
            </a:r>
          </a:p>
          <a:p>
            <a:pPr marL="0" indent="0">
              <a:buNone/>
            </a:pPr>
            <a:r>
              <a:rPr lang="mr-IN" sz="2000" dirty="0" smtClean="0"/>
              <a:t>1            </a:t>
            </a:r>
            <a:r>
              <a:rPr lang="mr-IN" sz="2000" dirty="0"/>
              <a:t>5.1        </a:t>
            </a:r>
            <a:r>
              <a:rPr lang="mr-IN" sz="2000" dirty="0" smtClean="0"/>
              <a:t> </a:t>
            </a:r>
            <a:r>
              <a:rPr lang="en-GB" sz="2000" dirty="0" smtClean="0"/>
              <a:t>		</a:t>
            </a:r>
            <a:r>
              <a:rPr lang="mr-IN" sz="2000" dirty="0" smtClean="0"/>
              <a:t>3.5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2            </a:t>
            </a:r>
            <a:r>
              <a:rPr lang="mr-IN" sz="2000" dirty="0"/>
              <a:t>4.9         </a:t>
            </a:r>
            <a:r>
              <a:rPr lang="en-GB" sz="2000" dirty="0" smtClean="0"/>
              <a:t>		</a:t>
            </a:r>
            <a:r>
              <a:rPr lang="mr-IN" sz="2000" dirty="0" smtClean="0"/>
              <a:t>3.0          </a:t>
            </a:r>
            <a:r>
              <a:rPr lang="en-GB" sz="2000" dirty="0" smtClean="0"/>
              <a:t>	  </a:t>
            </a:r>
            <a:r>
              <a:rPr lang="mr-IN" sz="2000" dirty="0" smtClean="0"/>
              <a:t>1.4        </a:t>
            </a:r>
            <a:r>
              <a:rPr lang="en-GB" sz="2000" dirty="0" smtClean="0"/>
              <a:t>	</a:t>
            </a:r>
            <a:r>
              <a:rPr lang="mr-IN" sz="2000" dirty="0" smtClean="0"/>
              <a:t>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3            </a:t>
            </a:r>
            <a:r>
              <a:rPr lang="mr-IN" sz="2000" dirty="0"/>
              <a:t>4.7         </a:t>
            </a:r>
            <a:r>
              <a:rPr lang="en-GB" sz="2000" dirty="0" smtClean="0"/>
              <a:t>		</a:t>
            </a:r>
            <a:r>
              <a:rPr lang="mr-IN" sz="2000" dirty="0" smtClean="0"/>
              <a:t>3.2          </a:t>
            </a:r>
            <a:r>
              <a:rPr lang="en-GB" sz="2000" dirty="0" smtClean="0"/>
              <a:t>	  </a:t>
            </a:r>
            <a:r>
              <a:rPr lang="mr-IN" sz="2000" dirty="0" smtClean="0"/>
              <a:t>1.3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4            </a:t>
            </a:r>
            <a:r>
              <a:rPr lang="mr-IN" sz="2000" dirty="0"/>
              <a:t>4.6         </a:t>
            </a:r>
            <a:r>
              <a:rPr lang="en-GB" sz="2000" dirty="0" smtClean="0"/>
              <a:t>		</a:t>
            </a:r>
            <a:r>
              <a:rPr lang="mr-IN" sz="2000" dirty="0" smtClean="0"/>
              <a:t>3.1          </a:t>
            </a:r>
            <a:r>
              <a:rPr lang="en-GB" sz="2000" dirty="0" smtClean="0"/>
              <a:t>	  </a:t>
            </a:r>
            <a:r>
              <a:rPr lang="mr-IN" sz="2000" dirty="0" smtClean="0"/>
              <a:t>1.5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a:t>5            5.0        </a:t>
            </a:r>
            <a:r>
              <a:rPr lang="en-GB" sz="2000" dirty="0" smtClean="0"/>
              <a:t>		</a:t>
            </a:r>
            <a:r>
              <a:rPr lang="mr-IN" sz="2000" dirty="0" smtClean="0"/>
              <a:t>3.6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p:txBody>
      </p:sp>
      <p:sp>
        <p:nvSpPr>
          <p:cNvPr id="4" name="Oval 3"/>
          <p:cNvSpPr/>
          <p:nvPr/>
        </p:nvSpPr>
        <p:spPr>
          <a:xfrm>
            <a:off x="372304" y="2122066"/>
            <a:ext cx="425642" cy="43370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6359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90"/>
                </a:solidFill>
              </a:rPr>
              <a:t>The Iris dataset </a:t>
            </a:r>
            <a:br>
              <a:rPr lang="en-US" dirty="0" smtClean="0">
                <a:solidFill>
                  <a:srgbClr val="000090"/>
                </a:solidFill>
              </a:rPr>
            </a:br>
            <a:r>
              <a:rPr lang="en-US" dirty="0" smtClean="0">
                <a:solidFill>
                  <a:srgbClr val="000090"/>
                </a:solidFill>
              </a:rPr>
              <a:t>(Get used to it </a:t>
            </a:r>
            <a:r>
              <a:rPr lang="mr-IN" dirty="0" smtClean="0">
                <a:solidFill>
                  <a:srgbClr val="000090"/>
                </a:solidFill>
              </a:rPr>
              <a:t>–</a:t>
            </a:r>
            <a:r>
              <a:rPr lang="en-US" dirty="0" smtClean="0">
                <a:solidFill>
                  <a:srgbClr val="000090"/>
                </a:solidFill>
              </a:rPr>
              <a:t> you will see it a LOT!)</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endParaRPr lang="en-GB" sz="2500" dirty="0" smtClean="0">
              <a:solidFill>
                <a:srgbClr val="0000FF"/>
              </a:solidFill>
            </a:endParaRPr>
          </a:p>
          <a:p>
            <a:pPr marL="0" indent="0">
              <a:buNone/>
            </a:pPr>
            <a:r>
              <a:rPr lang="en-GB" sz="2500" dirty="0" smtClean="0">
                <a:solidFill>
                  <a:srgbClr val="0000FF"/>
                </a:solidFill>
              </a:rPr>
              <a:t>&gt;iris</a:t>
            </a:r>
          </a:p>
          <a:p>
            <a:pPr marL="0" indent="0">
              <a:buNone/>
            </a:pPr>
            <a:r>
              <a:rPr lang="en-GB" sz="2000" dirty="0" smtClean="0"/>
              <a:t>    </a:t>
            </a:r>
            <a:r>
              <a:rPr lang="mr-IN" sz="2000" dirty="0" smtClean="0"/>
              <a:t>Sepal.Length </a:t>
            </a:r>
            <a:r>
              <a:rPr lang="en-GB" sz="2000" dirty="0" smtClean="0"/>
              <a:t>    </a:t>
            </a:r>
            <a:r>
              <a:rPr lang="mr-IN" sz="2000" dirty="0" smtClean="0"/>
              <a:t>Sepal.Width </a:t>
            </a:r>
            <a:r>
              <a:rPr lang="en-GB" sz="2000" dirty="0" smtClean="0"/>
              <a:t>  </a:t>
            </a:r>
            <a:r>
              <a:rPr lang="mr-IN" sz="2000" dirty="0" smtClean="0"/>
              <a:t>Petal.Length </a:t>
            </a:r>
            <a:r>
              <a:rPr lang="en-GB" sz="2000" dirty="0" smtClean="0"/>
              <a:t>  </a:t>
            </a:r>
            <a:r>
              <a:rPr lang="mr-IN" sz="2000" dirty="0" smtClean="0"/>
              <a:t>Petal.Width </a:t>
            </a:r>
            <a:r>
              <a:rPr lang="en-GB" sz="2000" dirty="0" smtClean="0"/>
              <a:t>  </a:t>
            </a:r>
            <a:r>
              <a:rPr lang="mr-IN" sz="2000" dirty="0" smtClean="0"/>
              <a:t>Species</a:t>
            </a:r>
          </a:p>
          <a:p>
            <a:pPr marL="0" indent="0">
              <a:buNone/>
            </a:pPr>
            <a:r>
              <a:rPr lang="mr-IN" sz="2000" dirty="0" smtClean="0"/>
              <a:t>1            </a:t>
            </a:r>
            <a:r>
              <a:rPr lang="mr-IN" sz="2000" dirty="0"/>
              <a:t>5.1        </a:t>
            </a:r>
            <a:r>
              <a:rPr lang="mr-IN" sz="2000" dirty="0" smtClean="0"/>
              <a:t> </a:t>
            </a:r>
            <a:r>
              <a:rPr lang="en-GB" sz="2000" dirty="0" smtClean="0"/>
              <a:t>		</a:t>
            </a:r>
            <a:r>
              <a:rPr lang="mr-IN" sz="2000" dirty="0" smtClean="0"/>
              <a:t>3.5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2            </a:t>
            </a:r>
            <a:r>
              <a:rPr lang="mr-IN" sz="2000" dirty="0"/>
              <a:t>4.9         </a:t>
            </a:r>
            <a:r>
              <a:rPr lang="en-GB" sz="2000" dirty="0" smtClean="0"/>
              <a:t>		</a:t>
            </a:r>
            <a:r>
              <a:rPr lang="mr-IN" sz="2000" dirty="0" smtClean="0"/>
              <a:t>3.0          </a:t>
            </a:r>
            <a:r>
              <a:rPr lang="en-GB" sz="2000" dirty="0" smtClean="0"/>
              <a:t>	  </a:t>
            </a:r>
            <a:r>
              <a:rPr lang="mr-IN" sz="2000" dirty="0" smtClean="0"/>
              <a:t>1.4        </a:t>
            </a:r>
            <a:r>
              <a:rPr lang="en-GB" sz="2000" dirty="0" smtClean="0"/>
              <a:t>	</a:t>
            </a:r>
            <a:r>
              <a:rPr lang="mr-IN" sz="2000" dirty="0" smtClean="0"/>
              <a:t>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3            </a:t>
            </a:r>
            <a:r>
              <a:rPr lang="mr-IN" sz="2000" dirty="0"/>
              <a:t>4.7         </a:t>
            </a:r>
            <a:r>
              <a:rPr lang="en-GB" sz="2000" dirty="0" smtClean="0"/>
              <a:t>		</a:t>
            </a:r>
            <a:r>
              <a:rPr lang="mr-IN" sz="2000" dirty="0" smtClean="0"/>
              <a:t>3.2          </a:t>
            </a:r>
            <a:r>
              <a:rPr lang="en-GB" sz="2000" dirty="0" smtClean="0"/>
              <a:t>	  </a:t>
            </a:r>
            <a:r>
              <a:rPr lang="mr-IN" sz="2000" dirty="0" smtClean="0"/>
              <a:t>1.3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4            </a:t>
            </a:r>
            <a:r>
              <a:rPr lang="mr-IN" sz="2000" dirty="0"/>
              <a:t>4.6         </a:t>
            </a:r>
            <a:r>
              <a:rPr lang="en-GB" sz="2000" dirty="0" smtClean="0"/>
              <a:t>		</a:t>
            </a:r>
            <a:r>
              <a:rPr lang="mr-IN" sz="2000" dirty="0" smtClean="0"/>
              <a:t>3.1          </a:t>
            </a:r>
            <a:r>
              <a:rPr lang="en-GB" sz="2000" dirty="0" smtClean="0"/>
              <a:t>	  </a:t>
            </a:r>
            <a:r>
              <a:rPr lang="mr-IN" sz="2000" dirty="0" smtClean="0"/>
              <a:t>1.5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a:t>5            5.0        </a:t>
            </a:r>
            <a:r>
              <a:rPr lang="en-GB" sz="2000" dirty="0" smtClean="0"/>
              <a:t>		</a:t>
            </a:r>
            <a:r>
              <a:rPr lang="mr-IN" sz="2000" dirty="0" smtClean="0"/>
              <a:t>3.6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p:txBody>
      </p:sp>
      <p:sp>
        <p:nvSpPr>
          <p:cNvPr id="4" name="Oval 3"/>
          <p:cNvSpPr/>
          <p:nvPr/>
        </p:nvSpPr>
        <p:spPr>
          <a:xfrm>
            <a:off x="271338" y="2710672"/>
            <a:ext cx="735411" cy="219951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613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90"/>
                </a:solidFill>
              </a:rPr>
              <a:t>The Iris dataset </a:t>
            </a:r>
            <a:br>
              <a:rPr lang="en-US" dirty="0" smtClean="0">
                <a:solidFill>
                  <a:srgbClr val="000090"/>
                </a:solidFill>
              </a:rPr>
            </a:br>
            <a:r>
              <a:rPr lang="en-US" dirty="0" smtClean="0">
                <a:solidFill>
                  <a:srgbClr val="000090"/>
                </a:solidFill>
              </a:rPr>
              <a:t>(Get used to it </a:t>
            </a:r>
            <a:r>
              <a:rPr lang="mr-IN" dirty="0" smtClean="0">
                <a:solidFill>
                  <a:srgbClr val="000090"/>
                </a:solidFill>
              </a:rPr>
              <a:t>–</a:t>
            </a:r>
            <a:r>
              <a:rPr lang="en-US" dirty="0" smtClean="0">
                <a:solidFill>
                  <a:srgbClr val="000090"/>
                </a:solidFill>
              </a:rPr>
              <a:t> you will see it a LOT!)</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endParaRPr lang="en-GB" sz="2500" dirty="0" smtClean="0">
              <a:solidFill>
                <a:srgbClr val="0000FF"/>
              </a:solidFill>
            </a:endParaRPr>
          </a:p>
          <a:p>
            <a:pPr marL="0" indent="0">
              <a:buNone/>
            </a:pPr>
            <a:r>
              <a:rPr lang="en-GB" sz="2500" dirty="0" smtClean="0">
                <a:solidFill>
                  <a:srgbClr val="0000FF"/>
                </a:solidFill>
              </a:rPr>
              <a:t>&gt;iris</a:t>
            </a:r>
          </a:p>
          <a:p>
            <a:pPr marL="0" indent="0">
              <a:buNone/>
            </a:pPr>
            <a:r>
              <a:rPr lang="en-GB" sz="2000" dirty="0" smtClean="0"/>
              <a:t>    </a:t>
            </a:r>
            <a:r>
              <a:rPr lang="mr-IN" sz="2000" dirty="0" smtClean="0"/>
              <a:t>Sepal.Length </a:t>
            </a:r>
            <a:r>
              <a:rPr lang="en-GB" sz="2000" dirty="0" smtClean="0"/>
              <a:t>    </a:t>
            </a:r>
            <a:r>
              <a:rPr lang="mr-IN" sz="2000" dirty="0" smtClean="0"/>
              <a:t>Sepal.Width </a:t>
            </a:r>
            <a:r>
              <a:rPr lang="en-GB" sz="2000" dirty="0" smtClean="0"/>
              <a:t>  </a:t>
            </a:r>
            <a:r>
              <a:rPr lang="mr-IN" sz="2000" dirty="0" smtClean="0"/>
              <a:t>Petal.Length </a:t>
            </a:r>
            <a:r>
              <a:rPr lang="en-GB" sz="2000" dirty="0" smtClean="0"/>
              <a:t>  </a:t>
            </a:r>
            <a:r>
              <a:rPr lang="mr-IN" sz="2000" dirty="0" smtClean="0"/>
              <a:t>Petal.Width </a:t>
            </a:r>
            <a:r>
              <a:rPr lang="en-GB" sz="2000" dirty="0" smtClean="0"/>
              <a:t>  </a:t>
            </a:r>
            <a:r>
              <a:rPr lang="mr-IN" sz="2000" dirty="0" smtClean="0"/>
              <a:t>Species</a:t>
            </a:r>
          </a:p>
          <a:p>
            <a:pPr marL="0" indent="0">
              <a:buNone/>
            </a:pPr>
            <a:r>
              <a:rPr lang="mr-IN" sz="2000" dirty="0" smtClean="0"/>
              <a:t>1            </a:t>
            </a:r>
            <a:r>
              <a:rPr lang="mr-IN" sz="2000" dirty="0"/>
              <a:t>5.1        </a:t>
            </a:r>
            <a:r>
              <a:rPr lang="mr-IN" sz="2000" dirty="0" smtClean="0"/>
              <a:t> </a:t>
            </a:r>
            <a:r>
              <a:rPr lang="en-GB" sz="2000" dirty="0" smtClean="0"/>
              <a:t>		</a:t>
            </a:r>
            <a:r>
              <a:rPr lang="mr-IN" sz="2000" dirty="0" smtClean="0"/>
              <a:t>3.5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2            </a:t>
            </a:r>
            <a:r>
              <a:rPr lang="mr-IN" sz="2000" dirty="0"/>
              <a:t>4.9         </a:t>
            </a:r>
            <a:r>
              <a:rPr lang="en-GB" sz="2000" dirty="0" smtClean="0"/>
              <a:t>		</a:t>
            </a:r>
            <a:r>
              <a:rPr lang="mr-IN" sz="2000" dirty="0" smtClean="0"/>
              <a:t>3.0          </a:t>
            </a:r>
            <a:r>
              <a:rPr lang="en-GB" sz="2000" dirty="0" smtClean="0"/>
              <a:t>	  </a:t>
            </a:r>
            <a:r>
              <a:rPr lang="mr-IN" sz="2000" dirty="0" smtClean="0"/>
              <a:t>1.4        </a:t>
            </a:r>
            <a:r>
              <a:rPr lang="en-GB" sz="2000" dirty="0" smtClean="0"/>
              <a:t>	</a:t>
            </a:r>
            <a:r>
              <a:rPr lang="mr-IN" sz="2000" dirty="0" smtClean="0"/>
              <a:t>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3            </a:t>
            </a:r>
            <a:r>
              <a:rPr lang="mr-IN" sz="2000" dirty="0"/>
              <a:t>4.7         </a:t>
            </a:r>
            <a:r>
              <a:rPr lang="en-GB" sz="2000" dirty="0" smtClean="0"/>
              <a:t>		</a:t>
            </a:r>
            <a:r>
              <a:rPr lang="mr-IN" sz="2000" dirty="0" smtClean="0"/>
              <a:t>3.2          </a:t>
            </a:r>
            <a:r>
              <a:rPr lang="en-GB" sz="2000" dirty="0" smtClean="0"/>
              <a:t>	  </a:t>
            </a:r>
            <a:r>
              <a:rPr lang="mr-IN" sz="2000" dirty="0" smtClean="0"/>
              <a:t>1.3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4            </a:t>
            </a:r>
            <a:r>
              <a:rPr lang="mr-IN" sz="2000" dirty="0"/>
              <a:t>4.6         </a:t>
            </a:r>
            <a:r>
              <a:rPr lang="en-GB" sz="2000" dirty="0" smtClean="0"/>
              <a:t>		</a:t>
            </a:r>
            <a:r>
              <a:rPr lang="mr-IN" sz="2000" dirty="0" smtClean="0"/>
              <a:t>3.1          </a:t>
            </a:r>
            <a:r>
              <a:rPr lang="en-GB" sz="2000" dirty="0" smtClean="0"/>
              <a:t>	  </a:t>
            </a:r>
            <a:r>
              <a:rPr lang="mr-IN" sz="2000" dirty="0" smtClean="0"/>
              <a:t>1.5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a:t>5            5.0        </a:t>
            </a:r>
            <a:r>
              <a:rPr lang="en-GB" sz="2000" dirty="0" smtClean="0"/>
              <a:t>		</a:t>
            </a:r>
            <a:r>
              <a:rPr lang="mr-IN" sz="2000" dirty="0" smtClean="0"/>
              <a:t>3.6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p:txBody>
      </p:sp>
      <p:sp>
        <p:nvSpPr>
          <p:cNvPr id="4" name="Oval 3"/>
          <p:cNvSpPr/>
          <p:nvPr/>
        </p:nvSpPr>
        <p:spPr>
          <a:xfrm>
            <a:off x="596597" y="2292458"/>
            <a:ext cx="7844614" cy="83643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613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90"/>
                </a:solidFill>
              </a:rPr>
              <a:t>The Iris dataset </a:t>
            </a:r>
            <a:br>
              <a:rPr lang="en-US" dirty="0" smtClean="0">
                <a:solidFill>
                  <a:srgbClr val="000090"/>
                </a:solidFill>
              </a:rPr>
            </a:br>
            <a:r>
              <a:rPr lang="en-US" dirty="0" smtClean="0">
                <a:solidFill>
                  <a:srgbClr val="000090"/>
                </a:solidFill>
              </a:rPr>
              <a:t>(Get used to it </a:t>
            </a:r>
            <a:r>
              <a:rPr lang="mr-IN" dirty="0" smtClean="0">
                <a:solidFill>
                  <a:srgbClr val="000090"/>
                </a:solidFill>
              </a:rPr>
              <a:t>–</a:t>
            </a:r>
            <a:r>
              <a:rPr lang="en-US" dirty="0" smtClean="0">
                <a:solidFill>
                  <a:srgbClr val="000090"/>
                </a:solidFill>
              </a:rPr>
              <a:t> you will see it a LOT!)</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endParaRPr lang="en-GB" sz="2500" dirty="0" smtClean="0">
              <a:solidFill>
                <a:srgbClr val="0000FF"/>
              </a:solidFill>
            </a:endParaRPr>
          </a:p>
          <a:p>
            <a:pPr marL="0" indent="0">
              <a:buNone/>
            </a:pPr>
            <a:r>
              <a:rPr lang="en-GB" sz="2500" dirty="0" smtClean="0">
                <a:solidFill>
                  <a:srgbClr val="0000FF"/>
                </a:solidFill>
              </a:rPr>
              <a:t>&gt;iris</a:t>
            </a:r>
          </a:p>
          <a:p>
            <a:pPr marL="0" indent="0">
              <a:buNone/>
            </a:pPr>
            <a:r>
              <a:rPr lang="en-GB" sz="2000" dirty="0" smtClean="0"/>
              <a:t>    </a:t>
            </a:r>
            <a:r>
              <a:rPr lang="mr-IN" sz="2000" dirty="0" smtClean="0"/>
              <a:t>Sepal.Length </a:t>
            </a:r>
            <a:r>
              <a:rPr lang="en-GB" sz="2000" dirty="0" smtClean="0"/>
              <a:t>    </a:t>
            </a:r>
            <a:r>
              <a:rPr lang="mr-IN" sz="2000" dirty="0" smtClean="0"/>
              <a:t>Sepal.Width </a:t>
            </a:r>
            <a:r>
              <a:rPr lang="en-GB" sz="2000" dirty="0" smtClean="0"/>
              <a:t>  </a:t>
            </a:r>
            <a:r>
              <a:rPr lang="mr-IN" sz="2000" dirty="0" smtClean="0"/>
              <a:t>Petal.Length </a:t>
            </a:r>
            <a:r>
              <a:rPr lang="en-GB" sz="2000" dirty="0" smtClean="0"/>
              <a:t>  </a:t>
            </a:r>
            <a:r>
              <a:rPr lang="mr-IN" sz="2000" dirty="0" smtClean="0"/>
              <a:t>Petal.Width </a:t>
            </a:r>
            <a:r>
              <a:rPr lang="en-GB" sz="2000" dirty="0" smtClean="0"/>
              <a:t>  </a:t>
            </a:r>
            <a:r>
              <a:rPr lang="mr-IN" sz="2000" dirty="0" smtClean="0"/>
              <a:t>Species</a:t>
            </a:r>
          </a:p>
          <a:p>
            <a:pPr marL="0" indent="0">
              <a:buNone/>
            </a:pPr>
            <a:r>
              <a:rPr lang="mr-IN" sz="2000" dirty="0" smtClean="0"/>
              <a:t>1            </a:t>
            </a:r>
            <a:r>
              <a:rPr lang="mr-IN" sz="2000" dirty="0"/>
              <a:t>5.1        </a:t>
            </a:r>
            <a:r>
              <a:rPr lang="mr-IN" sz="2000" dirty="0" smtClean="0"/>
              <a:t> </a:t>
            </a:r>
            <a:r>
              <a:rPr lang="en-GB" sz="2000" dirty="0" smtClean="0"/>
              <a:t>		</a:t>
            </a:r>
            <a:r>
              <a:rPr lang="mr-IN" sz="2000" dirty="0" smtClean="0"/>
              <a:t>3.5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2            </a:t>
            </a:r>
            <a:r>
              <a:rPr lang="mr-IN" sz="2000" dirty="0"/>
              <a:t>4.9         </a:t>
            </a:r>
            <a:r>
              <a:rPr lang="en-GB" sz="2000" dirty="0" smtClean="0"/>
              <a:t>		</a:t>
            </a:r>
            <a:r>
              <a:rPr lang="mr-IN" sz="2000" dirty="0" smtClean="0"/>
              <a:t>3.0          </a:t>
            </a:r>
            <a:r>
              <a:rPr lang="en-GB" sz="2000" dirty="0" smtClean="0"/>
              <a:t>	  </a:t>
            </a:r>
            <a:r>
              <a:rPr lang="mr-IN" sz="2000" dirty="0" smtClean="0"/>
              <a:t>1.4        </a:t>
            </a:r>
            <a:r>
              <a:rPr lang="en-GB" sz="2000" dirty="0" smtClean="0"/>
              <a:t>	</a:t>
            </a:r>
            <a:r>
              <a:rPr lang="mr-IN" sz="2000" dirty="0" smtClean="0"/>
              <a:t>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3            </a:t>
            </a:r>
            <a:r>
              <a:rPr lang="mr-IN" sz="2000" dirty="0"/>
              <a:t>4.7         </a:t>
            </a:r>
            <a:r>
              <a:rPr lang="en-GB" sz="2000" dirty="0" smtClean="0"/>
              <a:t>		</a:t>
            </a:r>
            <a:r>
              <a:rPr lang="mr-IN" sz="2000" dirty="0" smtClean="0"/>
              <a:t>3.2          </a:t>
            </a:r>
            <a:r>
              <a:rPr lang="en-GB" sz="2000" dirty="0" smtClean="0"/>
              <a:t>	  </a:t>
            </a:r>
            <a:r>
              <a:rPr lang="mr-IN" sz="2000" dirty="0" smtClean="0"/>
              <a:t>1.3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4            </a:t>
            </a:r>
            <a:r>
              <a:rPr lang="mr-IN" sz="2000" dirty="0"/>
              <a:t>4.6         </a:t>
            </a:r>
            <a:r>
              <a:rPr lang="en-GB" sz="2000" dirty="0" smtClean="0"/>
              <a:t>		</a:t>
            </a:r>
            <a:r>
              <a:rPr lang="mr-IN" sz="2000" dirty="0" smtClean="0"/>
              <a:t>3.1          </a:t>
            </a:r>
            <a:r>
              <a:rPr lang="en-GB" sz="2000" dirty="0" smtClean="0"/>
              <a:t>	  </a:t>
            </a:r>
            <a:r>
              <a:rPr lang="mr-IN" sz="2000" dirty="0" smtClean="0"/>
              <a:t>1.5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a:t>5            5.0        </a:t>
            </a:r>
            <a:r>
              <a:rPr lang="en-GB" sz="2000" dirty="0" smtClean="0"/>
              <a:t>		</a:t>
            </a:r>
            <a:r>
              <a:rPr lang="mr-IN" sz="2000" dirty="0" smtClean="0"/>
              <a:t>3.6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p:txBody>
      </p:sp>
      <p:sp>
        <p:nvSpPr>
          <p:cNvPr id="4" name="Oval 3"/>
          <p:cNvSpPr/>
          <p:nvPr/>
        </p:nvSpPr>
        <p:spPr>
          <a:xfrm>
            <a:off x="1192611" y="2865567"/>
            <a:ext cx="7264089" cy="226147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613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660066"/>
                </a:solidFill>
              </a:rPr>
              <a:t>Types of R user software</a:t>
            </a:r>
            <a:endParaRPr lang="en-US" dirty="0">
              <a:solidFill>
                <a:srgbClr val="660066"/>
              </a:solidFill>
            </a:endParaRPr>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Base R: No frills coding environment</a:t>
            </a:r>
          </a:p>
          <a:p>
            <a:r>
              <a:rPr lang="en-US" dirty="0" smtClean="0"/>
              <a:t>R-Studio: Much more user friendly (Will demo in today’s lecture)</a:t>
            </a:r>
          </a:p>
          <a:p>
            <a:r>
              <a:rPr lang="en-US" dirty="0" err="1" smtClean="0"/>
              <a:t>Plotly</a:t>
            </a:r>
            <a:r>
              <a:rPr lang="en-US" dirty="0"/>
              <a:t> (https://</a:t>
            </a:r>
            <a:r>
              <a:rPr lang="en-US" dirty="0" err="1"/>
              <a:t>plot.ly</a:t>
            </a:r>
            <a:r>
              <a:rPr lang="en-US" dirty="0"/>
              <a:t>/create/#</a:t>
            </a:r>
            <a:r>
              <a:rPr lang="en-US" dirty="0" smtClean="0"/>
              <a:t>/)</a:t>
            </a:r>
            <a:endParaRPr lang="en-US" dirty="0"/>
          </a:p>
        </p:txBody>
      </p:sp>
    </p:spTree>
    <p:extLst>
      <p:ext uri="{BB962C8B-B14F-4D97-AF65-F5344CB8AC3E}">
        <p14:creationId xmlns:p14="http://schemas.microsoft.com/office/powerpoint/2010/main" val="11070112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GB" b="1" u="sng" dirty="0" smtClean="0"/>
              <a:t>Hi! I’m Alex!</a:t>
            </a:r>
            <a:r>
              <a:rPr lang="en-GB" b="1" u="sng" dirty="0"/>
              <a:t/>
            </a:r>
            <a:br>
              <a:rPr lang="en-GB" b="1" u="sng" dirty="0"/>
            </a:br>
            <a:endParaRPr lang="en-US" b="1" u="sng" dirty="0"/>
          </a:p>
        </p:txBody>
      </p:sp>
      <p:sp>
        <p:nvSpPr>
          <p:cNvPr id="3" name="Content Placeholder 2"/>
          <p:cNvSpPr>
            <a:spLocks noGrp="1"/>
          </p:cNvSpPr>
          <p:nvPr>
            <p:ph idx="1"/>
          </p:nvPr>
        </p:nvSpPr>
        <p:spPr/>
        <p:txBody>
          <a:bodyPr>
            <a:normAutofit lnSpcReduction="10000"/>
          </a:bodyPr>
          <a:lstStyle/>
          <a:p>
            <a:pPr marL="0" indent="0" algn="ctr">
              <a:buNone/>
            </a:pPr>
            <a:r>
              <a:rPr lang="en-US" b="1" dirty="0" smtClean="0">
                <a:solidFill>
                  <a:srgbClr val="660066"/>
                </a:solidFill>
              </a:rPr>
              <a:t>Alexandra Martin-Geary</a:t>
            </a:r>
            <a:r>
              <a:rPr lang="en-US" dirty="0" smtClean="0"/>
              <a:t>, 4th year PhD student </a:t>
            </a:r>
            <a:endParaRPr lang="en-US" dirty="0"/>
          </a:p>
          <a:p>
            <a:pPr marL="0" indent="0" algn="ctr">
              <a:buNone/>
            </a:pPr>
            <a:r>
              <a:rPr lang="en-US" dirty="0" smtClean="0"/>
              <a:t>Evolutionary bioinformatics of human disease</a:t>
            </a:r>
          </a:p>
          <a:p>
            <a:pPr marL="0" indent="0" algn="ctr">
              <a:buNone/>
            </a:pPr>
            <a:r>
              <a:rPr lang="en-US" dirty="0" smtClean="0"/>
              <a:t>~Robertson Lab</a:t>
            </a:r>
          </a:p>
          <a:p>
            <a:pPr marL="0" indent="0" algn="ctr">
              <a:buNone/>
            </a:pPr>
            <a:endParaRPr lang="en-US" dirty="0" smtClean="0"/>
          </a:p>
          <a:p>
            <a:pPr marL="0" indent="0" algn="ctr">
              <a:buNone/>
            </a:pPr>
            <a:r>
              <a:rPr lang="en-US" dirty="0" smtClean="0"/>
              <a:t>(</a:t>
            </a:r>
            <a:r>
              <a:rPr lang="en-US" b="1" dirty="0" smtClean="0">
                <a:solidFill>
                  <a:srgbClr val="FC02FF"/>
                </a:solidFill>
              </a:rPr>
              <a:t>Heritable disease</a:t>
            </a:r>
            <a:r>
              <a:rPr lang="en-US" b="1" dirty="0" smtClean="0"/>
              <a:t>, </a:t>
            </a:r>
            <a:r>
              <a:rPr lang="en-US" b="1" dirty="0" smtClean="0">
                <a:solidFill>
                  <a:srgbClr val="0000FF"/>
                </a:solidFill>
              </a:rPr>
              <a:t>Viruses</a:t>
            </a:r>
            <a:r>
              <a:rPr lang="en-US" b="1" dirty="0" smtClean="0"/>
              <a:t>,</a:t>
            </a:r>
            <a:r>
              <a:rPr lang="en-US" b="1" dirty="0" smtClean="0">
                <a:solidFill>
                  <a:srgbClr val="FF0000"/>
                </a:solidFill>
              </a:rPr>
              <a:t> Parasites</a:t>
            </a:r>
            <a:r>
              <a:rPr lang="en-US" b="1" dirty="0" smtClean="0"/>
              <a:t>, </a:t>
            </a:r>
            <a:r>
              <a:rPr lang="en-US" b="1" dirty="0" smtClean="0">
                <a:solidFill>
                  <a:srgbClr val="008000"/>
                </a:solidFill>
              </a:rPr>
              <a:t>Molecular evolution</a:t>
            </a:r>
            <a:r>
              <a:rPr lang="en-US" dirty="0" smtClean="0"/>
              <a:t>)</a:t>
            </a:r>
          </a:p>
          <a:p>
            <a:pPr marL="0" indent="0" algn="ctr">
              <a:buNone/>
            </a:pPr>
            <a:endParaRPr lang="en-US" dirty="0"/>
          </a:p>
          <a:p>
            <a:pPr marL="0" indent="0" algn="ctr">
              <a:buNone/>
            </a:pPr>
            <a:r>
              <a:rPr lang="en-US" b="1" dirty="0" smtClean="0"/>
              <a:t>@Alextremophile</a:t>
            </a:r>
          </a:p>
          <a:p>
            <a:pPr marL="0" indent="0" algn="ctr">
              <a:buNone/>
            </a:pPr>
            <a:endParaRPr lang="en-US" dirty="0"/>
          </a:p>
        </p:txBody>
      </p:sp>
    </p:spTree>
    <p:extLst>
      <p:ext uri="{BB962C8B-B14F-4D97-AF65-F5344CB8AC3E}">
        <p14:creationId xmlns:p14="http://schemas.microsoft.com/office/powerpoint/2010/main" val="3100507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R-Studio</a:t>
            </a:r>
            <a:endParaRPr lang="en-US" dirty="0">
              <a:solidFill>
                <a:srgbClr val="008000"/>
              </a:solidFill>
            </a:endParaRPr>
          </a:p>
        </p:txBody>
      </p:sp>
      <p:sp>
        <p:nvSpPr>
          <p:cNvPr id="3" name="Content Placeholder 2"/>
          <p:cNvSpPr>
            <a:spLocks noGrp="1"/>
          </p:cNvSpPr>
          <p:nvPr>
            <p:ph idx="1"/>
          </p:nvPr>
        </p:nvSpPr>
        <p:spPr/>
        <p:txBody>
          <a:bodyPr/>
          <a:lstStyle/>
          <a:p>
            <a:r>
              <a:rPr lang="en-US" dirty="0" smtClean="0"/>
              <a:t>R studio</a:t>
            </a:r>
          </a:p>
          <a:p>
            <a:r>
              <a:rPr lang="en-US" dirty="0" err="1" smtClean="0"/>
              <a:t>Autofill</a:t>
            </a:r>
            <a:r>
              <a:rPr lang="en-US" dirty="0" smtClean="0"/>
              <a:t>! (super helpful!)</a:t>
            </a:r>
          </a:p>
          <a:p>
            <a:r>
              <a:rPr lang="en-US" dirty="0" smtClean="0"/>
              <a:t>Viewing windows (Base R </a:t>
            </a:r>
            <a:r>
              <a:rPr lang="en-US" dirty="0" err="1" smtClean="0"/>
              <a:t>doesn</a:t>
            </a:r>
            <a:r>
              <a:rPr lang="mr-IN" dirty="0" smtClean="0"/>
              <a:t>’</a:t>
            </a:r>
            <a:r>
              <a:rPr lang="en-US" dirty="0" smtClean="0"/>
              <a:t>t have this) </a:t>
            </a:r>
          </a:p>
          <a:p>
            <a:r>
              <a:rPr lang="en-US" dirty="0" smtClean="0"/>
              <a:t>Lots of buttons!! (More buttons than Sharpe!</a:t>
            </a:r>
            <a:r>
              <a:rPr lang="en-US" dirty="0" smtClean="0"/>
              <a:t>)</a:t>
            </a:r>
          </a:p>
        </p:txBody>
      </p:sp>
    </p:spTree>
    <p:extLst>
      <p:ext uri="{BB962C8B-B14F-4D97-AF65-F5344CB8AC3E}">
        <p14:creationId xmlns:p14="http://schemas.microsoft.com/office/powerpoint/2010/main" val="3946426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2244" y="239360"/>
            <a:ext cx="1582359" cy="600164"/>
          </a:xfrm>
          <a:prstGeom prst="rect">
            <a:avLst/>
          </a:prstGeom>
        </p:spPr>
        <p:txBody>
          <a:bodyPr wrap="none">
            <a:spAutoFit/>
          </a:bodyPr>
          <a:lstStyle/>
          <a:p>
            <a:r>
              <a:rPr lang="en-US" sz="3300" dirty="0">
                <a:solidFill>
                  <a:srgbClr val="008000"/>
                </a:solidFill>
              </a:rPr>
              <a:t>R studio</a:t>
            </a:r>
          </a:p>
        </p:txBody>
      </p:sp>
      <p:pic>
        <p:nvPicPr>
          <p:cNvPr id="9" name="Picture 8" descr="Screenshot 2019-05-18 at 20.06.37.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4000" y="839524"/>
            <a:ext cx="8626249" cy="5818853"/>
          </a:xfrm>
          <a:prstGeom prst="rect">
            <a:avLst/>
          </a:prstGeom>
        </p:spPr>
      </p:pic>
      <p:sp>
        <p:nvSpPr>
          <p:cNvPr id="10" name="Oval 9"/>
          <p:cNvSpPr/>
          <p:nvPr/>
        </p:nvSpPr>
        <p:spPr>
          <a:xfrm>
            <a:off x="387211" y="839524"/>
            <a:ext cx="4708493" cy="371440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637484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2244" y="239360"/>
            <a:ext cx="1582359" cy="600164"/>
          </a:xfrm>
          <a:prstGeom prst="rect">
            <a:avLst/>
          </a:prstGeom>
        </p:spPr>
        <p:txBody>
          <a:bodyPr wrap="none">
            <a:spAutoFit/>
          </a:bodyPr>
          <a:lstStyle/>
          <a:p>
            <a:r>
              <a:rPr lang="en-US" sz="3300" dirty="0">
                <a:solidFill>
                  <a:srgbClr val="008000"/>
                </a:solidFill>
              </a:rPr>
              <a:t>R studio</a:t>
            </a:r>
          </a:p>
        </p:txBody>
      </p:sp>
      <p:pic>
        <p:nvPicPr>
          <p:cNvPr id="9" name="Picture 8" descr="Screenshot 2019-05-18 at 20.06.37.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4000" y="839524"/>
            <a:ext cx="8626249" cy="5818853"/>
          </a:xfrm>
          <a:prstGeom prst="rect">
            <a:avLst/>
          </a:prstGeom>
        </p:spPr>
      </p:pic>
      <p:sp>
        <p:nvSpPr>
          <p:cNvPr id="4" name="Oval 3"/>
          <p:cNvSpPr/>
          <p:nvPr/>
        </p:nvSpPr>
        <p:spPr>
          <a:xfrm>
            <a:off x="139396" y="4445502"/>
            <a:ext cx="4708493" cy="221287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556382" y="1208185"/>
            <a:ext cx="371723" cy="41821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a:endCxn id="5" idx="3"/>
          </p:cNvCxnSpPr>
          <p:nvPr/>
        </p:nvCxnSpPr>
        <p:spPr>
          <a:xfrm flipV="1">
            <a:off x="2710481" y="1565156"/>
            <a:ext cx="900339" cy="2880346"/>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64940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2244" y="239360"/>
            <a:ext cx="1582359" cy="600164"/>
          </a:xfrm>
          <a:prstGeom prst="rect">
            <a:avLst/>
          </a:prstGeom>
        </p:spPr>
        <p:txBody>
          <a:bodyPr wrap="none">
            <a:spAutoFit/>
          </a:bodyPr>
          <a:lstStyle/>
          <a:p>
            <a:r>
              <a:rPr lang="en-US" sz="3300" dirty="0">
                <a:solidFill>
                  <a:srgbClr val="008000"/>
                </a:solidFill>
              </a:rPr>
              <a:t>R studio</a:t>
            </a:r>
          </a:p>
        </p:txBody>
      </p:sp>
      <p:pic>
        <p:nvPicPr>
          <p:cNvPr id="9" name="Picture 8" descr="Screenshot 2019-05-18 at 20.06.37.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4000" y="839524"/>
            <a:ext cx="8626249" cy="5818853"/>
          </a:xfrm>
          <a:prstGeom prst="rect">
            <a:avLst/>
          </a:prstGeom>
        </p:spPr>
      </p:pic>
      <p:sp>
        <p:nvSpPr>
          <p:cNvPr id="4" name="Oval 3"/>
          <p:cNvSpPr/>
          <p:nvPr/>
        </p:nvSpPr>
        <p:spPr>
          <a:xfrm>
            <a:off x="4693004" y="1177206"/>
            <a:ext cx="4187245" cy="221287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4940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2244" y="239360"/>
            <a:ext cx="1582359" cy="600164"/>
          </a:xfrm>
          <a:prstGeom prst="rect">
            <a:avLst/>
          </a:prstGeom>
        </p:spPr>
        <p:txBody>
          <a:bodyPr wrap="none">
            <a:spAutoFit/>
          </a:bodyPr>
          <a:lstStyle/>
          <a:p>
            <a:r>
              <a:rPr lang="en-US" sz="3300" dirty="0">
                <a:solidFill>
                  <a:srgbClr val="008000"/>
                </a:solidFill>
              </a:rPr>
              <a:t>R studio</a:t>
            </a:r>
          </a:p>
        </p:txBody>
      </p:sp>
      <p:pic>
        <p:nvPicPr>
          <p:cNvPr id="9" name="Picture 8" descr="Screenshot 2019-05-18 at 20.06.37.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4000" y="839524"/>
            <a:ext cx="8626249" cy="5818853"/>
          </a:xfrm>
          <a:prstGeom prst="rect">
            <a:avLst/>
          </a:prstGeom>
        </p:spPr>
      </p:pic>
      <p:sp>
        <p:nvSpPr>
          <p:cNvPr id="4" name="Oval 3"/>
          <p:cNvSpPr/>
          <p:nvPr/>
        </p:nvSpPr>
        <p:spPr>
          <a:xfrm>
            <a:off x="4940820" y="3237317"/>
            <a:ext cx="3939430" cy="342106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3915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Loading in data and packages</a:t>
            </a:r>
            <a:endParaRPr lang="en-US" dirty="0">
              <a:solidFill>
                <a:srgbClr val="000090"/>
              </a:solidFill>
            </a:endParaRPr>
          </a:p>
        </p:txBody>
      </p:sp>
      <p:sp>
        <p:nvSpPr>
          <p:cNvPr id="3" name="Content Placeholder 2"/>
          <p:cNvSpPr>
            <a:spLocks noGrp="1"/>
          </p:cNvSpPr>
          <p:nvPr>
            <p:ph idx="1"/>
          </p:nvPr>
        </p:nvSpPr>
        <p:spPr/>
        <p:txBody>
          <a:bodyPr/>
          <a:lstStyle/>
          <a:p>
            <a:r>
              <a:rPr lang="en-US" dirty="0" smtClean="0"/>
              <a:t>A package is like an update, but you choose to install it rather than it being forced on you! </a:t>
            </a:r>
          </a:p>
          <a:p>
            <a:r>
              <a:rPr lang="en-US" dirty="0" smtClean="0"/>
              <a:t>Sometimes packages mask each other, so watch out for warnings</a:t>
            </a:r>
          </a:p>
          <a:p>
            <a:r>
              <a:rPr lang="en-US" dirty="0" smtClean="0"/>
              <a:t>Everyone’s R is unique, like a fingerprint! </a:t>
            </a:r>
          </a:p>
          <a:p>
            <a:r>
              <a:rPr lang="en-US" dirty="0" smtClean="0"/>
              <a:t>Loading files: knowing where to look</a:t>
            </a:r>
          </a:p>
          <a:p>
            <a:r>
              <a:rPr lang="en-US" dirty="0"/>
              <a:t>Loading files: </a:t>
            </a:r>
            <a:r>
              <a:rPr lang="en-US" dirty="0" smtClean="0"/>
              <a:t>Understanding file-types</a:t>
            </a:r>
          </a:p>
          <a:p>
            <a:r>
              <a:rPr lang="en-US" dirty="0" smtClean="0"/>
              <a:t>Storing things in ‘variables’ </a:t>
            </a:r>
          </a:p>
          <a:p>
            <a:endParaRPr lang="en-US" dirty="0" smtClean="0"/>
          </a:p>
        </p:txBody>
      </p:sp>
    </p:spTree>
    <p:extLst>
      <p:ext uri="{BB962C8B-B14F-4D97-AF65-F5344CB8AC3E}">
        <p14:creationId xmlns:p14="http://schemas.microsoft.com/office/powerpoint/2010/main" val="37726546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Tree>
    <p:extLst>
      <p:ext uri="{BB962C8B-B14F-4D97-AF65-F5344CB8AC3E}">
        <p14:creationId xmlns:p14="http://schemas.microsoft.com/office/powerpoint/2010/main" val="37280626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57199" y="1580713"/>
            <a:ext cx="1701801" cy="49891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646331"/>
          </a:xfrm>
          <a:prstGeom prst="rect">
            <a:avLst/>
          </a:prstGeom>
          <a:noFill/>
        </p:spPr>
        <p:txBody>
          <a:bodyPr wrap="square" rtlCol="0">
            <a:spAutoFit/>
          </a:bodyPr>
          <a:lstStyle/>
          <a:p>
            <a:r>
              <a:rPr lang="en-US" dirty="0" smtClean="0">
                <a:solidFill>
                  <a:srgbClr val="FF0000"/>
                </a:solidFill>
              </a:rPr>
              <a:t>Get rid of any residual data from last session</a:t>
            </a:r>
          </a:p>
          <a:p>
            <a:endParaRPr lang="en-US" dirty="0" smtClean="0">
              <a:solidFill>
                <a:srgbClr val="FF0000"/>
              </a:solidFill>
            </a:endParaRPr>
          </a:p>
        </p:txBody>
      </p:sp>
    </p:spTree>
    <p:extLst>
      <p:ext uri="{BB962C8B-B14F-4D97-AF65-F5344CB8AC3E}">
        <p14:creationId xmlns:p14="http://schemas.microsoft.com/office/powerpoint/2010/main" val="319983574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187325" y="1982376"/>
            <a:ext cx="2559050"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Tell it which packages to install</a:t>
            </a:r>
          </a:p>
        </p:txBody>
      </p:sp>
    </p:spTree>
    <p:extLst>
      <p:ext uri="{BB962C8B-B14F-4D97-AF65-F5344CB8AC3E}">
        <p14:creationId xmlns:p14="http://schemas.microsoft.com/office/powerpoint/2010/main" val="30685613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57200" y="3268295"/>
            <a:ext cx="4452642"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Tell </a:t>
            </a:r>
            <a:r>
              <a:rPr lang="en-US" dirty="0" smtClean="0">
                <a:solidFill>
                  <a:srgbClr val="FF0000"/>
                </a:solidFill>
              </a:rPr>
              <a:t>it which folder you want to use for your analysis</a:t>
            </a:r>
            <a:endParaRPr lang="en-US" dirty="0">
              <a:solidFill>
                <a:srgbClr val="FF0000"/>
              </a:solidFill>
            </a:endParaRPr>
          </a:p>
        </p:txBody>
      </p:sp>
    </p:spTree>
    <p:extLst>
      <p:ext uri="{BB962C8B-B14F-4D97-AF65-F5344CB8AC3E}">
        <p14:creationId xmlns:p14="http://schemas.microsoft.com/office/powerpoint/2010/main" val="14311138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P(egs) lectures</a:t>
            </a:r>
            <a:endParaRPr lang="en-US" b="1" u="sng" dirty="0"/>
          </a:p>
        </p:txBody>
      </p:sp>
      <p:sp>
        <p:nvSpPr>
          <p:cNvPr id="3" name="Content Placeholder 2"/>
          <p:cNvSpPr>
            <a:spLocks noGrp="1"/>
          </p:cNvSpPr>
          <p:nvPr>
            <p:ph idx="1"/>
          </p:nvPr>
        </p:nvSpPr>
        <p:spPr/>
        <p:txBody>
          <a:bodyPr>
            <a:normAutofit lnSpcReduction="10000"/>
          </a:bodyPr>
          <a:lstStyle/>
          <a:p>
            <a:r>
              <a:rPr lang="en-US" b="1" dirty="0" smtClean="0"/>
              <a:t>Six Lectures</a:t>
            </a:r>
          </a:p>
          <a:p>
            <a:r>
              <a:rPr lang="en-US" b="1" dirty="0" smtClean="0"/>
              <a:t>Every other Monday, 1pm</a:t>
            </a:r>
          </a:p>
          <a:p>
            <a:pPr marL="914400" lvl="1" indent="-514350">
              <a:buFont typeface="+mj-lt"/>
              <a:buAutoNum type="arabicPeriod"/>
            </a:pPr>
            <a:r>
              <a:rPr lang="en-US" b="1" dirty="0" smtClean="0">
                <a:ln>
                  <a:solidFill>
                    <a:schemeClr val="tx1"/>
                  </a:solidFill>
                </a:ln>
                <a:solidFill>
                  <a:srgbClr val="660066"/>
                </a:solidFill>
              </a:rPr>
              <a:t>Graphics using R					</a:t>
            </a:r>
            <a:r>
              <a:rPr lang="en-US" b="1" dirty="0" smtClean="0"/>
              <a:t>Today!</a:t>
            </a:r>
          </a:p>
          <a:p>
            <a:pPr marL="914400" lvl="1" indent="-514350">
              <a:buFont typeface="+mj-lt"/>
              <a:buAutoNum type="arabicPeriod"/>
            </a:pPr>
            <a:r>
              <a:rPr lang="en-US" b="1" dirty="0" smtClean="0">
                <a:ln>
                  <a:solidFill>
                    <a:schemeClr val="tx1"/>
                  </a:solidFill>
                </a:ln>
                <a:solidFill>
                  <a:srgbClr val="FF6600"/>
                </a:solidFill>
              </a:rPr>
              <a:t>Protein structure analysis		</a:t>
            </a:r>
            <a:r>
              <a:rPr lang="en-US" b="1" dirty="0" smtClean="0">
                <a:solidFill>
                  <a:srgbClr val="000000"/>
                </a:solidFill>
              </a:rPr>
              <a:t>17</a:t>
            </a:r>
            <a:r>
              <a:rPr lang="en-US" b="1" baseline="30000" dirty="0" smtClean="0">
                <a:solidFill>
                  <a:srgbClr val="000000"/>
                </a:solidFill>
              </a:rPr>
              <a:t>th</a:t>
            </a:r>
            <a:r>
              <a:rPr lang="en-US" b="1" dirty="0" smtClean="0">
                <a:solidFill>
                  <a:srgbClr val="000000"/>
                </a:solidFill>
              </a:rPr>
              <a:t>/6th</a:t>
            </a:r>
            <a:r>
              <a:rPr lang="en-US" b="1" dirty="0" smtClean="0">
                <a:ln>
                  <a:solidFill>
                    <a:schemeClr val="tx1"/>
                  </a:solidFill>
                </a:ln>
                <a:solidFill>
                  <a:srgbClr val="FF6600"/>
                </a:solidFill>
              </a:rPr>
              <a:t>	</a:t>
            </a:r>
          </a:p>
          <a:p>
            <a:pPr marL="914400" lvl="1" indent="-514350">
              <a:buFont typeface="+mj-lt"/>
              <a:buAutoNum type="arabicPeriod"/>
            </a:pPr>
            <a:r>
              <a:rPr lang="en-US" b="1" dirty="0" smtClean="0">
                <a:ln>
                  <a:solidFill>
                    <a:schemeClr val="tx1"/>
                  </a:solidFill>
                </a:ln>
                <a:solidFill>
                  <a:srgbClr val="008000"/>
                </a:solidFill>
              </a:rPr>
              <a:t>Phylogenetics						</a:t>
            </a:r>
            <a:r>
              <a:rPr lang="en-US" b="1" dirty="0" smtClean="0">
                <a:solidFill>
                  <a:srgbClr val="000000"/>
                </a:solidFill>
              </a:rPr>
              <a:t>1</a:t>
            </a:r>
            <a:r>
              <a:rPr lang="en-US" b="1" baseline="30000" dirty="0" smtClean="0">
                <a:solidFill>
                  <a:srgbClr val="000000"/>
                </a:solidFill>
              </a:rPr>
              <a:t>st</a:t>
            </a:r>
            <a:r>
              <a:rPr lang="en-US" b="1" dirty="0" smtClean="0">
                <a:solidFill>
                  <a:srgbClr val="000000"/>
                </a:solidFill>
              </a:rPr>
              <a:t>/7th</a:t>
            </a:r>
          </a:p>
          <a:p>
            <a:pPr marL="914400" lvl="1" indent="-514350">
              <a:buFont typeface="+mj-lt"/>
              <a:buAutoNum type="arabicPeriod"/>
            </a:pPr>
            <a:r>
              <a:rPr lang="en-US" b="1" dirty="0" smtClean="0">
                <a:ln>
                  <a:solidFill>
                    <a:schemeClr val="tx1"/>
                  </a:solidFill>
                </a:ln>
                <a:solidFill>
                  <a:srgbClr val="FF0000"/>
                </a:solidFill>
              </a:rPr>
              <a:t>Networks							</a:t>
            </a:r>
            <a:r>
              <a:rPr lang="en-US" b="1" dirty="0" smtClean="0">
                <a:solidFill>
                  <a:srgbClr val="000000"/>
                </a:solidFill>
              </a:rPr>
              <a:t>15</a:t>
            </a:r>
            <a:r>
              <a:rPr lang="en-US" b="1" baseline="30000" dirty="0" smtClean="0">
                <a:solidFill>
                  <a:srgbClr val="000000"/>
                </a:solidFill>
              </a:rPr>
              <a:t>th</a:t>
            </a:r>
            <a:r>
              <a:rPr lang="en-US" b="1" dirty="0" smtClean="0">
                <a:solidFill>
                  <a:srgbClr val="000000"/>
                </a:solidFill>
              </a:rPr>
              <a:t>/7th</a:t>
            </a:r>
            <a:endParaRPr lang="en-US" b="1" dirty="0">
              <a:solidFill>
                <a:srgbClr val="000000"/>
              </a:solidFill>
            </a:endParaRPr>
          </a:p>
          <a:p>
            <a:pPr marL="914400" lvl="1" indent="-514350">
              <a:buFont typeface="+mj-lt"/>
              <a:buAutoNum type="arabicPeriod"/>
            </a:pPr>
            <a:r>
              <a:rPr lang="en-US" b="1" dirty="0" smtClean="0">
                <a:ln>
                  <a:solidFill>
                    <a:schemeClr val="tx1"/>
                  </a:solidFill>
                </a:ln>
                <a:solidFill>
                  <a:srgbClr val="0000FF"/>
                </a:solidFill>
              </a:rPr>
              <a:t>Machine learning &amp;				</a:t>
            </a:r>
            <a:r>
              <a:rPr lang="en-US" b="1" dirty="0">
                <a:solidFill>
                  <a:srgbClr val="000000"/>
                </a:solidFill>
              </a:rPr>
              <a:t>29</a:t>
            </a:r>
            <a:r>
              <a:rPr lang="en-US" b="1" baseline="30000" dirty="0">
                <a:solidFill>
                  <a:srgbClr val="000000"/>
                </a:solidFill>
              </a:rPr>
              <a:t>th</a:t>
            </a:r>
            <a:r>
              <a:rPr lang="en-US" b="1" dirty="0">
                <a:solidFill>
                  <a:srgbClr val="000000"/>
                </a:solidFill>
              </a:rPr>
              <a:t>/</a:t>
            </a:r>
            <a:r>
              <a:rPr lang="en-US" b="1" dirty="0" smtClean="0">
                <a:solidFill>
                  <a:srgbClr val="000000"/>
                </a:solidFill>
              </a:rPr>
              <a:t>7th</a:t>
            </a:r>
            <a:endParaRPr lang="en-US" b="1" dirty="0" smtClean="0">
              <a:ln>
                <a:solidFill>
                  <a:schemeClr val="tx1"/>
                </a:solidFill>
              </a:ln>
              <a:solidFill>
                <a:srgbClr val="0000FF"/>
              </a:solidFill>
            </a:endParaRPr>
          </a:p>
          <a:p>
            <a:pPr marL="400050" lvl="1" indent="0">
              <a:buNone/>
            </a:pPr>
            <a:r>
              <a:rPr lang="en-US" b="1" dirty="0" smtClean="0">
                <a:ln>
                  <a:solidFill>
                    <a:schemeClr val="tx1"/>
                  </a:solidFill>
                </a:ln>
                <a:solidFill>
                  <a:srgbClr val="0000FF"/>
                </a:solidFill>
              </a:rPr>
              <a:t>		Single </a:t>
            </a:r>
            <a:r>
              <a:rPr lang="en-US" b="1" dirty="0">
                <a:ln>
                  <a:solidFill>
                    <a:schemeClr val="tx1"/>
                  </a:solidFill>
                </a:ln>
                <a:solidFill>
                  <a:srgbClr val="0000FF"/>
                </a:solidFill>
              </a:rPr>
              <a:t>cell </a:t>
            </a:r>
            <a:r>
              <a:rPr lang="en-US" b="1" dirty="0" smtClean="0">
                <a:ln>
                  <a:solidFill>
                    <a:schemeClr val="tx1"/>
                  </a:solidFill>
                </a:ln>
                <a:solidFill>
                  <a:srgbClr val="0000FF"/>
                </a:solidFill>
              </a:rPr>
              <a:t>analysis					</a:t>
            </a:r>
          </a:p>
          <a:p>
            <a:pPr marL="914400" lvl="1" indent="-514350">
              <a:buFont typeface="+mj-lt"/>
              <a:buAutoNum type="arabicPeriod" startAt="6"/>
            </a:pPr>
            <a:r>
              <a:rPr lang="en-US" b="1" dirty="0" smtClean="0">
                <a:ln>
                  <a:solidFill>
                    <a:schemeClr val="tx1"/>
                  </a:solidFill>
                </a:ln>
                <a:solidFill>
                  <a:srgbClr val="21FF80"/>
                </a:solidFill>
              </a:rPr>
              <a:t>Version control						</a:t>
            </a:r>
            <a:r>
              <a:rPr lang="en-US" b="1" dirty="0" smtClean="0">
                <a:solidFill>
                  <a:srgbClr val="000000"/>
                </a:solidFill>
              </a:rPr>
              <a:t>12</a:t>
            </a:r>
            <a:r>
              <a:rPr lang="en-US" b="1" baseline="30000" dirty="0" smtClean="0">
                <a:solidFill>
                  <a:srgbClr val="000000"/>
                </a:solidFill>
              </a:rPr>
              <a:t>th</a:t>
            </a:r>
            <a:r>
              <a:rPr lang="en-US" b="1" dirty="0" smtClean="0">
                <a:solidFill>
                  <a:srgbClr val="000000"/>
                </a:solidFill>
              </a:rPr>
              <a:t>/8th</a:t>
            </a:r>
          </a:p>
          <a:p>
            <a:endParaRPr lang="en-US" dirty="0"/>
          </a:p>
        </p:txBody>
      </p:sp>
    </p:spTree>
    <p:extLst>
      <p:ext uri="{BB962C8B-B14F-4D97-AF65-F5344CB8AC3E}">
        <p14:creationId xmlns:p14="http://schemas.microsoft.com/office/powerpoint/2010/main" val="32794427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253118" y="3669958"/>
            <a:ext cx="767291"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Name the container that your data will be stored in</a:t>
            </a:r>
            <a:endParaRPr lang="en-US" dirty="0">
              <a:solidFill>
                <a:srgbClr val="FF0000"/>
              </a:solidFill>
            </a:endParaRPr>
          </a:p>
        </p:txBody>
      </p:sp>
    </p:spTree>
    <p:extLst>
      <p:ext uri="{BB962C8B-B14F-4D97-AF65-F5344CB8AC3E}">
        <p14:creationId xmlns:p14="http://schemas.microsoft.com/office/powerpoint/2010/main" val="40417900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1831656" y="3669958"/>
            <a:ext cx="3326002"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Choosing the right file</a:t>
            </a:r>
            <a:endParaRPr lang="en-US" dirty="0">
              <a:solidFill>
                <a:srgbClr val="FF0000"/>
              </a:solidFill>
            </a:endParaRPr>
          </a:p>
        </p:txBody>
      </p:sp>
    </p:spTree>
    <p:extLst>
      <p:ext uri="{BB962C8B-B14F-4D97-AF65-F5344CB8AC3E}">
        <p14:creationId xmlns:p14="http://schemas.microsoft.com/office/powerpoint/2010/main" val="321429611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088954" y="3779446"/>
            <a:ext cx="650516" cy="53893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Telling it how to read the </a:t>
            </a:r>
            <a:r>
              <a:rPr lang="en-US" dirty="0" smtClean="0">
                <a:solidFill>
                  <a:srgbClr val="FF0000"/>
                </a:solidFill>
              </a:rPr>
              <a:t>file (what format)</a:t>
            </a:r>
            <a:endParaRPr lang="en-US" dirty="0">
              <a:solidFill>
                <a:srgbClr val="FF0000"/>
              </a:solidFill>
            </a:endParaRPr>
          </a:p>
        </p:txBody>
      </p:sp>
    </p:spTree>
    <p:extLst>
      <p:ext uri="{BB962C8B-B14F-4D97-AF65-F5344CB8AC3E}">
        <p14:creationId xmlns:p14="http://schemas.microsoft.com/office/powerpoint/2010/main" val="13685961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693004" y="3669958"/>
            <a:ext cx="1471404"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Giving it a bit more info</a:t>
            </a:r>
            <a:endParaRPr lang="en-US" dirty="0">
              <a:solidFill>
                <a:srgbClr val="FF0000"/>
              </a:solidFill>
            </a:endParaRPr>
          </a:p>
        </p:txBody>
      </p:sp>
    </p:spTree>
    <p:extLst>
      <p:ext uri="{BB962C8B-B14F-4D97-AF65-F5344CB8AC3E}">
        <p14:creationId xmlns:p14="http://schemas.microsoft.com/office/powerpoint/2010/main" val="136859610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5901107" y="3669958"/>
            <a:ext cx="1006750"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029906" y="2785702"/>
            <a:ext cx="4238946" cy="369332"/>
          </a:xfrm>
          <a:prstGeom prst="rect">
            <a:avLst/>
          </a:prstGeom>
          <a:noFill/>
        </p:spPr>
        <p:txBody>
          <a:bodyPr wrap="square" rtlCol="0">
            <a:spAutoFit/>
          </a:bodyPr>
          <a:lstStyle/>
          <a:p>
            <a:r>
              <a:rPr lang="en-US" dirty="0" smtClean="0">
                <a:solidFill>
                  <a:srgbClr val="FF0000"/>
                </a:solidFill>
              </a:rPr>
              <a:t>Giving it a bit more info</a:t>
            </a:r>
            <a:endParaRPr lang="en-US" dirty="0">
              <a:solidFill>
                <a:srgbClr val="FF0000"/>
              </a:solidFill>
            </a:endParaRPr>
          </a:p>
        </p:txBody>
      </p:sp>
    </p:spTree>
    <p:extLst>
      <p:ext uri="{BB962C8B-B14F-4D97-AF65-F5344CB8AC3E}">
        <p14:creationId xmlns:p14="http://schemas.microsoft.com/office/powerpoint/2010/main" val="321429611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57199" y="2866632"/>
            <a:ext cx="1463369"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49371" y="2970368"/>
            <a:ext cx="4238946" cy="369332"/>
          </a:xfrm>
          <a:prstGeom prst="rect">
            <a:avLst/>
          </a:prstGeom>
          <a:noFill/>
        </p:spPr>
        <p:txBody>
          <a:bodyPr wrap="square" rtlCol="0">
            <a:spAutoFit/>
          </a:bodyPr>
          <a:lstStyle/>
          <a:p>
            <a:r>
              <a:rPr lang="en-US" dirty="0" smtClean="0">
                <a:solidFill>
                  <a:srgbClr val="FF0000"/>
                </a:solidFill>
              </a:rPr>
              <a:t>Commenting for your own sanity! </a:t>
            </a:r>
            <a:endParaRPr lang="en-US" dirty="0">
              <a:solidFill>
                <a:srgbClr val="FF0000"/>
              </a:solidFill>
            </a:endParaRPr>
          </a:p>
        </p:txBody>
      </p:sp>
      <p:sp>
        <p:nvSpPr>
          <p:cNvPr id="7" name="Oval 6"/>
          <p:cNvSpPr/>
          <p:nvPr/>
        </p:nvSpPr>
        <p:spPr>
          <a:xfrm>
            <a:off x="6595999" y="3669958"/>
            <a:ext cx="1794032"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4221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60066"/>
                </a:solidFill>
              </a:rPr>
              <a:t>Simple </a:t>
            </a:r>
            <a:r>
              <a:rPr lang="en-US" dirty="0" smtClean="0">
                <a:solidFill>
                  <a:srgbClr val="660066"/>
                </a:solidFill>
              </a:rPr>
              <a:t>things you can do</a:t>
            </a:r>
            <a:endParaRPr lang="en-US" dirty="0">
              <a:solidFill>
                <a:srgbClr val="660066"/>
              </a:solidFill>
            </a:endParaRPr>
          </a:p>
        </p:txBody>
      </p:sp>
      <p:sp>
        <p:nvSpPr>
          <p:cNvPr id="3" name="Content Placeholder 2"/>
          <p:cNvSpPr>
            <a:spLocks noGrp="1"/>
          </p:cNvSpPr>
          <p:nvPr>
            <p:ph idx="1"/>
          </p:nvPr>
        </p:nvSpPr>
        <p:spPr>
          <a:xfrm>
            <a:off x="457200" y="1600200"/>
            <a:ext cx="8229600" cy="4843454"/>
          </a:xfrm>
        </p:spPr>
        <p:txBody>
          <a:bodyPr>
            <a:normAutofit fontScale="92500" lnSpcReduction="20000"/>
          </a:bodyPr>
          <a:lstStyle/>
          <a:p>
            <a:r>
              <a:rPr lang="en-US" dirty="0" smtClean="0"/>
              <a:t>Counts using </a:t>
            </a:r>
            <a:r>
              <a:rPr lang="en-US" dirty="0" err="1" smtClean="0"/>
              <a:t>plyR</a:t>
            </a:r>
            <a:r>
              <a:rPr lang="en-US" dirty="0"/>
              <a:t>/</a:t>
            </a:r>
            <a:r>
              <a:rPr lang="en-US" dirty="0" err="1" smtClean="0"/>
              <a:t>DplyR</a:t>
            </a:r>
            <a:endParaRPr lang="en-US" dirty="0" smtClean="0"/>
          </a:p>
          <a:p>
            <a:r>
              <a:rPr lang="en-US" dirty="0" smtClean="0"/>
              <a:t>Why count (see your data)</a:t>
            </a:r>
          </a:p>
          <a:p>
            <a:r>
              <a:rPr lang="en-US" dirty="0" smtClean="0"/>
              <a:t>What counting can do for you (basis of many plots)</a:t>
            </a:r>
          </a:p>
          <a:p>
            <a:r>
              <a:rPr lang="en-US" dirty="0" smtClean="0"/>
              <a:t>How do you do it</a:t>
            </a:r>
          </a:p>
          <a:p>
            <a:endParaRPr lang="en-US" dirty="0" smtClean="0"/>
          </a:p>
          <a:p>
            <a:pPr marL="0" indent="0">
              <a:buNone/>
            </a:pPr>
            <a:r>
              <a:rPr lang="en-US" sz="2400" dirty="0" smtClean="0"/>
              <a:t>					</a:t>
            </a:r>
            <a:r>
              <a:rPr lang="en-US" sz="2400" dirty="0" smtClean="0">
                <a:solidFill>
                  <a:srgbClr val="0000FF"/>
                </a:solidFill>
              </a:rPr>
              <a:t>&gt; </a:t>
            </a:r>
            <a:r>
              <a:rPr lang="en-US" sz="2400" dirty="0">
                <a:solidFill>
                  <a:srgbClr val="0000FF"/>
                </a:solidFill>
              </a:rPr>
              <a:t>t1&lt;-count(iris, c("Species"))</a:t>
            </a:r>
          </a:p>
          <a:p>
            <a:pPr marL="0" indent="0">
              <a:buNone/>
            </a:pPr>
            <a:r>
              <a:rPr lang="en-US" sz="2400" dirty="0" smtClean="0">
                <a:solidFill>
                  <a:srgbClr val="0000FF"/>
                </a:solidFill>
              </a:rPr>
              <a:t>					&gt; </a:t>
            </a:r>
            <a:r>
              <a:rPr lang="en-US" sz="2400" dirty="0">
                <a:solidFill>
                  <a:srgbClr val="0000FF"/>
                </a:solidFill>
              </a:rPr>
              <a:t>t1</a:t>
            </a:r>
          </a:p>
          <a:p>
            <a:pPr marL="0" indent="0">
              <a:buNone/>
            </a:pPr>
            <a:r>
              <a:rPr lang="en-US" sz="2400" dirty="0" smtClean="0"/>
              <a:t>					        Species 	</a:t>
            </a:r>
            <a:r>
              <a:rPr lang="en-US" sz="2400" dirty="0" err="1" smtClean="0"/>
              <a:t>freq</a:t>
            </a:r>
            <a:endParaRPr lang="en-US" sz="2400" dirty="0"/>
          </a:p>
          <a:p>
            <a:pPr marL="0" indent="0">
              <a:buNone/>
            </a:pPr>
            <a:r>
              <a:rPr lang="en-US" sz="2400" dirty="0" smtClean="0"/>
              <a:t>					1       </a:t>
            </a:r>
            <a:r>
              <a:rPr lang="en-US" sz="2400" dirty="0" err="1" smtClean="0"/>
              <a:t>setosa</a:t>
            </a:r>
            <a:r>
              <a:rPr lang="en-US" sz="2400" dirty="0" smtClean="0"/>
              <a:t>  	50</a:t>
            </a:r>
            <a:endParaRPr lang="en-US" sz="2400" dirty="0"/>
          </a:p>
          <a:p>
            <a:pPr marL="0" indent="0">
              <a:buNone/>
            </a:pPr>
            <a:r>
              <a:rPr lang="en-US" sz="2400" dirty="0" smtClean="0"/>
              <a:t>					2 </a:t>
            </a:r>
            <a:r>
              <a:rPr lang="en-US" sz="2400" dirty="0" err="1"/>
              <a:t>versicolor</a:t>
            </a:r>
            <a:r>
              <a:rPr lang="en-US" sz="2400" dirty="0"/>
              <a:t> </a:t>
            </a:r>
            <a:r>
              <a:rPr lang="en-US" sz="2400" dirty="0" smtClean="0"/>
              <a:t> 	50</a:t>
            </a:r>
            <a:endParaRPr lang="en-US" sz="2400" dirty="0"/>
          </a:p>
          <a:p>
            <a:pPr marL="0" indent="0">
              <a:buNone/>
            </a:pPr>
            <a:r>
              <a:rPr lang="en-US" sz="2400" dirty="0" smtClean="0"/>
              <a:t>					3    </a:t>
            </a:r>
            <a:r>
              <a:rPr lang="en-US" sz="2400" dirty="0" err="1" smtClean="0"/>
              <a:t>virginica</a:t>
            </a:r>
            <a:r>
              <a:rPr lang="en-US" sz="2400" dirty="0" smtClean="0"/>
              <a:t>    	50</a:t>
            </a:r>
            <a:endParaRPr lang="en-US" sz="2400" dirty="0"/>
          </a:p>
        </p:txBody>
      </p:sp>
    </p:spTree>
    <p:extLst>
      <p:ext uri="{BB962C8B-B14F-4D97-AF65-F5344CB8AC3E}">
        <p14:creationId xmlns:p14="http://schemas.microsoft.com/office/powerpoint/2010/main" val="164889186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Finding Averages</a:t>
            </a:r>
            <a:endParaRPr lang="en-US" dirty="0">
              <a:solidFill>
                <a:srgbClr val="008000"/>
              </a:solidFill>
            </a:endParaRPr>
          </a:p>
        </p:txBody>
      </p:sp>
      <p:sp>
        <p:nvSpPr>
          <p:cNvPr id="3" name="Content Placeholder 2"/>
          <p:cNvSpPr>
            <a:spLocks noGrp="1"/>
          </p:cNvSpPr>
          <p:nvPr>
            <p:ph idx="1"/>
          </p:nvPr>
        </p:nvSpPr>
        <p:spPr/>
        <p:txBody>
          <a:bodyPr/>
          <a:lstStyle/>
          <a:p>
            <a:r>
              <a:rPr lang="en-US" dirty="0" smtClean="0"/>
              <a:t>What are the mode, mean and median? </a:t>
            </a:r>
          </a:p>
          <a:p>
            <a:r>
              <a:rPr lang="en-US" dirty="0" smtClean="0"/>
              <a:t>How do we find them?</a:t>
            </a:r>
            <a:endParaRPr lang="en-US" dirty="0"/>
          </a:p>
        </p:txBody>
      </p:sp>
      <p:sp>
        <p:nvSpPr>
          <p:cNvPr id="4" name="Rectangle 3"/>
          <p:cNvSpPr/>
          <p:nvPr/>
        </p:nvSpPr>
        <p:spPr>
          <a:xfrm>
            <a:off x="2595770" y="2802176"/>
            <a:ext cx="4048781" cy="3785652"/>
          </a:xfrm>
          <a:prstGeom prst="rect">
            <a:avLst/>
          </a:prstGeom>
        </p:spPr>
        <p:txBody>
          <a:bodyPr wrap="square">
            <a:spAutoFit/>
          </a:bodyPr>
          <a:lstStyle/>
          <a:p>
            <a:r>
              <a:rPr lang="en-US" sz="1600" dirty="0">
                <a:solidFill>
                  <a:srgbClr val="0000FF"/>
                </a:solidFill>
              </a:rPr>
              <a:t>&gt; </a:t>
            </a:r>
            <a:r>
              <a:rPr lang="en-US" sz="1600" dirty="0" err="1">
                <a:solidFill>
                  <a:srgbClr val="0000FF"/>
                </a:solidFill>
              </a:rPr>
              <a:t>colnames</a:t>
            </a:r>
            <a:r>
              <a:rPr lang="en-US" sz="1600" dirty="0">
                <a:solidFill>
                  <a:srgbClr val="0000FF"/>
                </a:solidFill>
              </a:rPr>
              <a:t>(iris)</a:t>
            </a:r>
          </a:p>
          <a:p>
            <a:r>
              <a:rPr lang="en-US" sz="1600" dirty="0"/>
              <a:t>[1] "</a:t>
            </a:r>
            <a:r>
              <a:rPr lang="en-US" sz="1600" dirty="0" err="1"/>
              <a:t>Sepal.Length</a:t>
            </a:r>
            <a:r>
              <a:rPr lang="en-US" sz="1600" dirty="0"/>
              <a:t>" "</a:t>
            </a:r>
            <a:r>
              <a:rPr lang="en-US" sz="1600" dirty="0" err="1"/>
              <a:t>Sepal.Width</a:t>
            </a:r>
            <a:r>
              <a:rPr lang="en-US" sz="1600" dirty="0"/>
              <a:t>"  "</a:t>
            </a:r>
            <a:r>
              <a:rPr lang="en-US" sz="1600" dirty="0" err="1"/>
              <a:t>Petal.Length</a:t>
            </a:r>
            <a:r>
              <a:rPr lang="en-US" sz="1600" dirty="0"/>
              <a:t>" "</a:t>
            </a:r>
            <a:r>
              <a:rPr lang="en-US" sz="1600" dirty="0" err="1"/>
              <a:t>Petal.Width</a:t>
            </a:r>
            <a:r>
              <a:rPr lang="en-US" sz="1600" dirty="0"/>
              <a:t>"  "Species"     </a:t>
            </a:r>
          </a:p>
          <a:p>
            <a:r>
              <a:rPr lang="en-US" sz="1600" dirty="0">
                <a:solidFill>
                  <a:srgbClr val="0000FF"/>
                </a:solidFill>
              </a:rPr>
              <a:t>&gt; median(</a:t>
            </a:r>
            <a:r>
              <a:rPr lang="en-US" sz="1600" dirty="0" err="1">
                <a:solidFill>
                  <a:srgbClr val="0000FF"/>
                </a:solidFill>
              </a:rPr>
              <a:t>iris$Petal.Length</a:t>
            </a:r>
            <a:r>
              <a:rPr lang="en-US" sz="1600" dirty="0">
                <a:solidFill>
                  <a:srgbClr val="0000FF"/>
                </a:solidFill>
              </a:rPr>
              <a:t>)</a:t>
            </a:r>
          </a:p>
          <a:p>
            <a:r>
              <a:rPr lang="en-US" sz="1600" dirty="0"/>
              <a:t>[1] 4.35</a:t>
            </a:r>
          </a:p>
          <a:p>
            <a:r>
              <a:rPr lang="en-US" sz="1600" dirty="0">
                <a:solidFill>
                  <a:srgbClr val="0000FF"/>
                </a:solidFill>
              </a:rPr>
              <a:t>&gt; mean(</a:t>
            </a:r>
            <a:r>
              <a:rPr lang="en-US" sz="1600" dirty="0" err="1">
                <a:solidFill>
                  <a:srgbClr val="0000FF"/>
                </a:solidFill>
              </a:rPr>
              <a:t>iris$Petal.Length</a:t>
            </a:r>
            <a:r>
              <a:rPr lang="en-US" sz="1600" dirty="0">
                <a:solidFill>
                  <a:srgbClr val="0000FF"/>
                </a:solidFill>
              </a:rPr>
              <a:t>)</a:t>
            </a:r>
          </a:p>
          <a:p>
            <a:r>
              <a:rPr lang="en-US" sz="1600" dirty="0"/>
              <a:t>[1] 3.758</a:t>
            </a:r>
          </a:p>
          <a:p>
            <a:r>
              <a:rPr lang="en-US" sz="1600" dirty="0">
                <a:solidFill>
                  <a:srgbClr val="0000FF"/>
                </a:solidFill>
              </a:rPr>
              <a:t>&gt; </a:t>
            </a:r>
            <a:r>
              <a:rPr lang="en-US" sz="1600" dirty="0" err="1">
                <a:solidFill>
                  <a:srgbClr val="0000FF"/>
                </a:solidFill>
              </a:rPr>
              <a:t>getmode</a:t>
            </a:r>
            <a:r>
              <a:rPr lang="en-US" sz="1600" dirty="0">
                <a:solidFill>
                  <a:srgbClr val="0000FF"/>
                </a:solidFill>
              </a:rPr>
              <a:t> &lt;- function(v) {</a:t>
            </a:r>
          </a:p>
          <a:p>
            <a:r>
              <a:rPr lang="en-US" sz="1600" dirty="0">
                <a:solidFill>
                  <a:srgbClr val="0000FF"/>
                </a:solidFill>
              </a:rPr>
              <a:t>+     </a:t>
            </a:r>
            <a:r>
              <a:rPr lang="en-US" sz="1600" dirty="0" err="1">
                <a:solidFill>
                  <a:srgbClr val="0000FF"/>
                </a:solidFill>
              </a:rPr>
              <a:t>uniqv</a:t>
            </a:r>
            <a:r>
              <a:rPr lang="en-US" sz="1600" dirty="0">
                <a:solidFill>
                  <a:srgbClr val="0000FF"/>
                </a:solidFill>
              </a:rPr>
              <a:t> &lt;- unique(v)</a:t>
            </a:r>
          </a:p>
          <a:p>
            <a:r>
              <a:rPr lang="en-US" sz="1600" dirty="0">
                <a:solidFill>
                  <a:srgbClr val="0000FF"/>
                </a:solidFill>
              </a:rPr>
              <a:t>+     </a:t>
            </a:r>
            <a:r>
              <a:rPr lang="en-US" sz="1600" dirty="0" err="1">
                <a:solidFill>
                  <a:srgbClr val="0000FF"/>
                </a:solidFill>
              </a:rPr>
              <a:t>uniqv</a:t>
            </a:r>
            <a:r>
              <a:rPr lang="en-US" sz="1600" dirty="0">
                <a:solidFill>
                  <a:srgbClr val="0000FF"/>
                </a:solidFill>
              </a:rPr>
              <a:t>[</a:t>
            </a:r>
            <a:r>
              <a:rPr lang="en-US" sz="1600" dirty="0" err="1">
                <a:solidFill>
                  <a:srgbClr val="0000FF"/>
                </a:solidFill>
              </a:rPr>
              <a:t>which.max</a:t>
            </a:r>
            <a:r>
              <a:rPr lang="en-US" sz="1600" dirty="0">
                <a:solidFill>
                  <a:srgbClr val="0000FF"/>
                </a:solidFill>
              </a:rPr>
              <a:t>(tabulate(match(v, </a:t>
            </a:r>
            <a:r>
              <a:rPr lang="en-US" sz="1600" dirty="0" err="1">
                <a:solidFill>
                  <a:srgbClr val="0000FF"/>
                </a:solidFill>
              </a:rPr>
              <a:t>uniqv</a:t>
            </a:r>
            <a:r>
              <a:rPr lang="en-US" sz="1600" dirty="0">
                <a:solidFill>
                  <a:srgbClr val="0000FF"/>
                </a:solidFill>
              </a:rPr>
              <a:t>)))]</a:t>
            </a:r>
          </a:p>
          <a:p>
            <a:r>
              <a:rPr lang="en-US" sz="1600" dirty="0">
                <a:solidFill>
                  <a:srgbClr val="0000FF"/>
                </a:solidFill>
              </a:rPr>
              <a:t>+ }</a:t>
            </a:r>
          </a:p>
          <a:p>
            <a:r>
              <a:rPr lang="en-US" sz="1600" dirty="0">
                <a:solidFill>
                  <a:srgbClr val="0000FF"/>
                </a:solidFill>
              </a:rPr>
              <a:t>&gt; t2 &lt;- </a:t>
            </a:r>
            <a:r>
              <a:rPr lang="en-US" sz="1600" dirty="0" err="1">
                <a:solidFill>
                  <a:srgbClr val="0000FF"/>
                </a:solidFill>
              </a:rPr>
              <a:t>getmode</a:t>
            </a:r>
            <a:r>
              <a:rPr lang="en-US" sz="1600" dirty="0">
                <a:solidFill>
                  <a:srgbClr val="0000FF"/>
                </a:solidFill>
              </a:rPr>
              <a:t>(</a:t>
            </a:r>
            <a:r>
              <a:rPr lang="en-US" sz="1600" dirty="0" err="1">
                <a:solidFill>
                  <a:srgbClr val="0000FF"/>
                </a:solidFill>
              </a:rPr>
              <a:t>iris$Petal.Length</a:t>
            </a:r>
            <a:r>
              <a:rPr lang="en-US" sz="1600" dirty="0">
                <a:solidFill>
                  <a:srgbClr val="0000FF"/>
                </a:solidFill>
              </a:rPr>
              <a:t>)</a:t>
            </a:r>
          </a:p>
          <a:p>
            <a:r>
              <a:rPr lang="en-US" sz="1600" dirty="0">
                <a:solidFill>
                  <a:srgbClr val="0000FF"/>
                </a:solidFill>
              </a:rPr>
              <a:t>&gt; print(t2)</a:t>
            </a:r>
          </a:p>
          <a:p>
            <a:r>
              <a:rPr lang="en-US" sz="1600" dirty="0"/>
              <a:t>[1] 1.4</a:t>
            </a:r>
          </a:p>
        </p:txBody>
      </p:sp>
    </p:spTree>
    <p:extLst>
      <p:ext uri="{BB962C8B-B14F-4D97-AF65-F5344CB8AC3E}">
        <p14:creationId xmlns:p14="http://schemas.microsoft.com/office/powerpoint/2010/main" val="22322875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660066"/>
                </a:solidFill>
              </a:rPr>
              <a:t>Stats </a:t>
            </a:r>
            <a:r>
              <a:rPr lang="en-US" dirty="0">
                <a:solidFill>
                  <a:srgbClr val="660066"/>
                </a:solidFill>
              </a:rPr>
              <a:t>with </a:t>
            </a:r>
            <a:r>
              <a:rPr lang="en-US" dirty="0" smtClean="0">
                <a:solidFill>
                  <a:srgbClr val="660066"/>
                </a:solidFill>
              </a:rPr>
              <a:t>R</a:t>
            </a:r>
            <a:endParaRPr lang="en-US" dirty="0">
              <a:solidFill>
                <a:srgbClr val="660066"/>
              </a:solidFill>
            </a:endParaRPr>
          </a:p>
        </p:txBody>
      </p:sp>
      <p:sp>
        <p:nvSpPr>
          <p:cNvPr id="4" name="Content Placeholder 3"/>
          <p:cNvSpPr>
            <a:spLocks noGrp="1"/>
          </p:cNvSpPr>
          <p:nvPr>
            <p:ph idx="1"/>
          </p:nvPr>
        </p:nvSpPr>
        <p:spPr/>
        <p:txBody>
          <a:bodyPr>
            <a:normAutofit fontScale="85000" lnSpcReduction="20000"/>
          </a:bodyPr>
          <a:lstStyle/>
          <a:p>
            <a:r>
              <a:rPr lang="en-US" dirty="0" smtClean="0"/>
              <a:t>Output: </a:t>
            </a:r>
          </a:p>
          <a:p>
            <a:pPr marL="0" indent="0">
              <a:buNone/>
            </a:pPr>
            <a:endParaRPr lang="en-US" dirty="0" smtClean="0"/>
          </a:p>
          <a:p>
            <a:pPr marL="0" indent="0">
              <a:buNone/>
            </a:pPr>
            <a:r>
              <a:rPr lang="en-US" sz="2600" dirty="0"/>
              <a:t>2-sample test for equality of proportions with continuity correction</a:t>
            </a:r>
          </a:p>
          <a:p>
            <a:pPr marL="0" indent="0">
              <a:buNone/>
            </a:pPr>
            <a:endParaRPr lang="en-US" sz="2600" dirty="0"/>
          </a:p>
          <a:p>
            <a:pPr marL="0" indent="0">
              <a:buNone/>
            </a:pPr>
            <a:r>
              <a:rPr lang="en-US" sz="2600" dirty="0"/>
              <a:t>data:  s2[c(1, 2)] out of s3[c(1, 2)]</a:t>
            </a:r>
          </a:p>
          <a:p>
            <a:pPr marL="0" indent="0">
              <a:buNone/>
            </a:pPr>
            <a:r>
              <a:rPr lang="en-US" sz="2600" dirty="0"/>
              <a:t>X-squared = 3.5954, </a:t>
            </a:r>
            <a:r>
              <a:rPr lang="en-US" sz="2600" dirty="0" err="1"/>
              <a:t>df</a:t>
            </a:r>
            <a:r>
              <a:rPr lang="en-US" sz="2600" dirty="0"/>
              <a:t> = 1, p-value = 0.05794</a:t>
            </a:r>
          </a:p>
          <a:p>
            <a:pPr marL="0" indent="0">
              <a:buNone/>
            </a:pPr>
            <a:r>
              <a:rPr lang="en-US" sz="2600" dirty="0"/>
              <a:t>alternative hypothesis: </a:t>
            </a:r>
            <a:r>
              <a:rPr lang="en-US" sz="2600" dirty="0" err="1"/>
              <a:t>two.sided</a:t>
            </a:r>
            <a:endParaRPr lang="en-US" sz="2600" dirty="0"/>
          </a:p>
          <a:p>
            <a:pPr marL="0" indent="0">
              <a:buNone/>
            </a:pPr>
            <a:r>
              <a:rPr lang="en-US" sz="2600" dirty="0"/>
              <a:t>95 percent confidence interval:</a:t>
            </a:r>
          </a:p>
          <a:p>
            <a:pPr marL="0" indent="0">
              <a:buNone/>
            </a:pPr>
            <a:r>
              <a:rPr lang="en-US" sz="2600" dirty="0"/>
              <a:t> -0.0004191936  0.0194668127</a:t>
            </a:r>
          </a:p>
          <a:p>
            <a:pPr marL="0" indent="0">
              <a:buNone/>
            </a:pPr>
            <a:r>
              <a:rPr lang="en-US" sz="2600" dirty="0"/>
              <a:t>sample estimates:</a:t>
            </a:r>
          </a:p>
          <a:p>
            <a:pPr marL="0" indent="0">
              <a:buNone/>
            </a:pPr>
            <a:r>
              <a:rPr lang="en-US" sz="2600" dirty="0"/>
              <a:t>   prop 1    prop 2 </a:t>
            </a:r>
          </a:p>
          <a:p>
            <a:pPr marL="0" indent="0">
              <a:buNone/>
            </a:pPr>
            <a:r>
              <a:rPr lang="en-US" sz="2600" dirty="0"/>
              <a:t>0.1428571 0.1333333 </a:t>
            </a:r>
            <a:endParaRPr lang="en-US" sz="2600" dirty="0"/>
          </a:p>
        </p:txBody>
      </p:sp>
    </p:spTree>
    <p:extLst>
      <p:ext uri="{BB962C8B-B14F-4D97-AF65-F5344CB8AC3E}">
        <p14:creationId xmlns:p14="http://schemas.microsoft.com/office/powerpoint/2010/main" val="143290879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813" y="1600200"/>
            <a:ext cx="8781956" cy="4525963"/>
          </a:xfrm>
        </p:spPr>
        <p:txBody>
          <a:bodyPr>
            <a:normAutofit/>
          </a:bodyPr>
          <a:lstStyle/>
          <a:p>
            <a:pPr marL="0" indent="0">
              <a:buNone/>
            </a:pPr>
            <a:r>
              <a:rPr lang="en-US" sz="2400" dirty="0"/>
              <a:t>s2&lt;-</a:t>
            </a:r>
            <a:r>
              <a:rPr lang="en-US" sz="2400" dirty="0" err="1"/>
              <a:t>data.frame</a:t>
            </a:r>
            <a:r>
              <a:rPr lang="en-US" sz="2400" dirty="0"/>
              <a:t>(</a:t>
            </a:r>
            <a:r>
              <a:rPr lang="en-US" sz="2400" dirty="0">
                <a:solidFill>
                  <a:srgbClr val="0000FF"/>
                </a:solidFill>
              </a:rPr>
              <a:t>1000</a:t>
            </a:r>
            <a:r>
              <a:rPr lang="en-US" sz="2400" dirty="0"/>
              <a:t>, </a:t>
            </a:r>
            <a:r>
              <a:rPr lang="en-US" sz="2400" dirty="0">
                <a:solidFill>
                  <a:srgbClr val="0000FF"/>
                </a:solidFill>
              </a:rPr>
              <a:t>2000</a:t>
            </a:r>
            <a:r>
              <a:rPr lang="en-US" sz="2400" dirty="0"/>
              <a:t>)   </a:t>
            </a:r>
            <a:r>
              <a:rPr lang="en-US" sz="2400" dirty="0">
                <a:solidFill>
                  <a:srgbClr val="008000"/>
                </a:solidFill>
              </a:rPr>
              <a:t>#taking the test value and total</a:t>
            </a:r>
          </a:p>
          <a:p>
            <a:pPr marL="0" indent="0">
              <a:buNone/>
            </a:pPr>
            <a:r>
              <a:rPr lang="en-US" sz="2400" dirty="0"/>
              <a:t>s3&lt;-</a:t>
            </a:r>
            <a:r>
              <a:rPr lang="en-US" sz="2400" dirty="0" err="1"/>
              <a:t>data.frame</a:t>
            </a:r>
            <a:r>
              <a:rPr lang="en-US" sz="2400" dirty="0"/>
              <a:t>(</a:t>
            </a:r>
            <a:r>
              <a:rPr lang="en-US" sz="2400" dirty="0">
                <a:solidFill>
                  <a:srgbClr val="0000FF"/>
                </a:solidFill>
              </a:rPr>
              <a:t>7000</a:t>
            </a:r>
            <a:r>
              <a:rPr lang="en-US" sz="2400" dirty="0"/>
              <a:t>, </a:t>
            </a:r>
            <a:r>
              <a:rPr lang="en-US" sz="2400" dirty="0" smtClean="0">
                <a:solidFill>
                  <a:srgbClr val="0000FF"/>
                </a:solidFill>
              </a:rPr>
              <a:t>15000</a:t>
            </a:r>
            <a:r>
              <a:rPr lang="en-US" sz="2400" dirty="0"/>
              <a:t>)  </a:t>
            </a:r>
            <a:r>
              <a:rPr lang="en-US" sz="2400" dirty="0" smtClean="0">
                <a:solidFill>
                  <a:srgbClr val="008000"/>
                </a:solidFill>
              </a:rPr>
              <a:t>#</a:t>
            </a:r>
            <a:r>
              <a:rPr lang="en-US" sz="2400" dirty="0">
                <a:solidFill>
                  <a:srgbClr val="008000"/>
                </a:solidFill>
              </a:rPr>
              <a:t>taking the comparison value and total</a:t>
            </a:r>
          </a:p>
          <a:p>
            <a:pPr marL="0" indent="0">
              <a:buNone/>
            </a:pPr>
            <a:r>
              <a:rPr lang="en-US" sz="2400" dirty="0"/>
              <a:t>s2&lt;-t(s2) </a:t>
            </a:r>
            <a:r>
              <a:rPr lang="en-US" sz="2400" dirty="0">
                <a:solidFill>
                  <a:srgbClr val="008000"/>
                </a:solidFill>
              </a:rPr>
              <a:t>#reshaping the data</a:t>
            </a:r>
          </a:p>
          <a:p>
            <a:pPr marL="0" indent="0">
              <a:buNone/>
            </a:pPr>
            <a:r>
              <a:rPr lang="en-US" sz="2400" dirty="0"/>
              <a:t>s3&lt;-t(s3)</a:t>
            </a:r>
          </a:p>
          <a:p>
            <a:pPr marL="0" indent="0">
              <a:buNone/>
            </a:pPr>
            <a:r>
              <a:rPr lang="en-US" sz="2400" dirty="0"/>
              <a:t>s2 &lt;- </a:t>
            </a:r>
            <a:r>
              <a:rPr lang="en-US" sz="2400" dirty="0" err="1"/>
              <a:t>as.matrix</a:t>
            </a:r>
            <a:r>
              <a:rPr lang="en-US" sz="2400" dirty="0"/>
              <a:t>(s2) </a:t>
            </a:r>
            <a:r>
              <a:rPr lang="en-US" sz="2400" dirty="0">
                <a:solidFill>
                  <a:srgbClr val="008000"/>
                </a:solidFill>
              </a:rPr>
              <a:t>#making it a readable </a:t>
            </a:r>
            <a:r>
              <a:rPr lang="en-US" sz="2400" dirty="0" err="1">
                <a:solidFill>
                  <a:srgbClr val="008000"/>
                </a:solidFill>
              </a:rPr>
              <a:t>datatype</a:t>
            </a:r>
            <a:endParaRPr lang="en-US" sz="2400" dirty="0">
              <a:solidFill>
                <a:srgbClr val="008000"/>
              </a:solidFill>
            </a:endParaRPr>
          </a:p>
          <a:p>
            <a:pPr marL="0" indent="0">
              <a:buNone/>
            </a:pPr>
            <a:r>
              <a:rPr lang="en-US" sz="2400" dirty="0"/>
              <a:t>s3 &lt;- </a:t>
            </a:r>
            <a:r>
              <a:rPr lang="en-US" sz="2400" dirty="0" err="1"/>
              <a:t>as.matrix</a:t>
            </a:r>
            <a:r>
              <a:rPr lang="en-US" sz="2400" dirty="0"/>
              <a:t>(s3)</a:t>
            </a:r>
          </a:p>
          <a:p>
            <a:pPr marL="0" indent="0">
              <a:buNone/>
            </a:pPr>
            <a:r>
              <a:rPr lang="en-US" sz="2400" dirty="0"/>
              <a:t>res &lt;- </a:t>
            </a:r>
            <a:r>
              <a:rPr lang="en-US" sz="2400" dirty="0" err="1"/>
              <a:t>prop.test</a:t>
            </a:r>
            <a:r>
              <a:rPr lang="en-US" sz="2400" dirty="0"/>
              <a:t>(x = vec2[c(</a:t>
            </a:r>
            <a:r>
              <a:rPr lang="en-US" sz="2400" dirty="0">
                <a:solidFill>
                  <a:srgbClr val="0000FF"/>
                </a:solidFill>
              </a:rPr>
              <a:t>1</a:t>
            </a:r>
            <a:r>
              <a:rPr lang="en-US" sz="2400" dirty="0"/>
              <a:t>, </a:t>
            </a:r>
            <a:r>
              <a:rPr lang="en-US" sz="2400" dirty="0">
                <a:solidFill>
                  <a:srgbClr val="0000FF"/>
                </a:solidFill>
              </a:rPr>
              <a:t>2</a:t>
            </a:r>
            <a:r>
              <a:rPr lang="en-US" sz="2400" dirty="0"/>
              <a:t>)], n = vec3[c(</a:t>
            </a:r>
            <a:r>
              <a:rPr lang="en-US" sz="2400" dirty="0">
                <a:solidFill>
                  <a:srgbClr val="0000FF"/>
                </a:solidFill>
              </a:rPr>
              <a:t>1</a:t>
            </a:r>
            <a:r>
              <a:rPr lang="en-US" sz="2400" dirty="0"/>
              <a:t>, </a:t>
            </a:r>
            <a:r>
              <a:rPr lang="en-US" sz="2400" dirty="0">
                <a:solidFill>
                  <a:srgbClr val="0000FF"/>
                </a:solidFill>
              </a:rPr>
              <a:t>2</a:t>
            </a:r>
            <a:r>
              <a:rPr lang="en-US" sz="2400" dirty="0"/>
              <a:t>)]) </a:t>
            </a:r>
            <a:r>
              <a:rPr lang="en-US" sz="2400" dirty="0">
                <a:solidFill>
                  <a:srgbClr val="008000"/>
                </a:solidFill>
              </a:rPr>
              <a:t>#running the test</a:t>
            </a:r>
          </a:p>
          <a:p>
            <a:pPr marL="0" indent="0">
              <a:buNone/>
            </a:pPr>
            <a:endParaRPr lang="en-US" sz="2400" dirty="0"/>
          </a:p>
          <a:p>
            <a:pPr marL="0" indent="0">
              <a:buNone/>
            </a:pPr>
            <a:r>
              <a:rPr lang="en-US" sz="2400" dirty="0"/>
              <a:t>res </a:t>
            </a:r>
            <a:r>
              <a:rPr lang="en-US" sz="2400" dirty="0">
                <a:solidFill>
                  <a:srgbClr val="008000"/>
                </a:solidFill>
              </a:rPr>
              <a:t>#Printing the results</a:t>
            </a:r>
          </a:p>
          <a:p>
            <a:endParaRPr lang="en-US" dirty="0"/>
          </a:p>
        </p:txBody>
      </p:sp>
      <p:sp>
        <p:nvSpPr>
          <p:cNvPr id="4" name="Title 1"/>
          <p:cNvSpPr>
            <a:spLocks noGrp="1"/>
          </p:cNvSpPr>
          <p:nvPr>
            <p:ph type="title"/>
          </p:nvPr>
        </p:nvSpPr>
        <p:spPr/>
        <p:txBody>
          <a:bodyPr>
            <a:normAutofit/>
          </a:bodyPr>
          <a:lstStyle/>
          <a:p>
            <a:r>
              <a:rPr lang="en-US" dirty="0" smtClean="0">
                <a:solidFill>
                  <a:srgbClr val="660066"/>
                </a:solidFill>
              </a:rPr>
              <a:t>Stats </a:t>
            </a:r>
            <a:r>
              <a:rPr lang="en-US" dirty="0">
                <a:solidFill>
                  <a:srgbClr val="660066"/>
                </a:solidFill>
              </a:rPr>
              <a:t>with </a:t>
            </a:r>
            <a:r>
              <a:rPr lang="en-US" dirty="0" smtClean="0">
                <a:solidFill>
                  <a:srgbClr val="660066"/>
                </a:solidFill>
              </a:rPr>
              <a:t>R</a:t>
            </a:r>
            <a:endParaRPr lang="en-US" dirty="0">
              <a:solidFill>
                <a:srgbClr val="660066"/>
              </a:solidFill>
            </a:endParaRPr>
          </a:p>
        </p:txBody>
      </p:sp>
    </p:spTree>
    <p:extLst>
      <p:ext uri="{BB962C8B-B14F-4D97-AF65-F5344CB8AC3E}">
        <p14:creationId xmlns:p14="http://schemas.microsoft.com/office/powerpoint/2010/main" val="17827368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4500" dirty="0" smtClean="0">
                <a:solidFill>
                  <a:srgbClr val="008000"/>
                </a:solidFill>
              </a:rPr>
              <a:t>Introduction to R</a:t>
            </a:r>
            <a:endParaRPr lang="en-US" sz="4500" dirty="0">
              <a:solidFill>
                <a:srgbClr val="008000"/>
              </a:solidFill>
            </a:endParaRPr>
          </a:p>
        </p:txBody>
      </p:sp>
      <p:sp>
        <p:nvSpPr>
          <p:cNvPr id="3" name="Content Placeholder 2"/>
          <p:cNvSpPr>
            <a:spLocks noGrp="1"/>
          </p:cNvSpPr>
          <p:nvPr>
            <p:ph idx="1"/>
          </p:nvPr>
        </p:nvSpPr>
        <p:spPr/>
        <p:txBody>
          <a:bodyPr/>
          <a:lstStyle/>
          <a:p>
            <a:pPr marL="514350" indent="-514350">
              <a:buAutoNum type="arabicParenR"/>
            </a:pPr>
            <a:r>
              <a:rPr lang="en-US" dirty="0" smtClean="0"/>
              <a:t>Introduction to programming languages R and Python and their use in basic bioinformatics (in particular the rise of the GUI!</a:t>
            </a:r>
            <a:r>
              <a:rPr lang="en-US" dirty="0" smtClean="0"/>
              <a:t>)</a:t>
            </a:r>
            <a:endParaRPr lang="en-US" dirty="0" smtClean="0"/>
          </a:p>
        </p:txBody>
      </p:sp>
    </p:spTree>
    <p:extLst>
      <p:ext uri="{BB962C8B-B14F-4D97-AF65-F5344CB8AC3E}">
        <p14:creationId xmlns:p14="http://schemas.microsoft.com/office/powerpoint/2010/main" val="410048857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660066"/>
                </a:solidFill>
              </a:rPr>
              <a:t>Stats </a:t>
            </a:r>
            <a:r>
              <a:rPr lang="en-US" dirty="0">
                <a:solidFill>
                  <a:srgbClr val="660066"/>
                </a:solidFill>
              </a:rPr>
              <a:t>with </a:t>
            </a:r>
            <a:r>
              <a:rPr lang="en-US" dirty="0" smtClean="0">
                <a:solidFill>
                  <a:srgbClr val="660066"/>
                </a:solidFill>
              </a:rPr>
              <a:t>R</a:t>
            </a:r>
            <a:endParaRPr lang="en-US" dirty="0">
              <a:solidFill>
                <a:srgbClr val="660066"/>
              </a:solidFill>
            </a:endParaRPr>
          </a:p>
        </p:txBody>
      </p:sp>
      <p:sp>
        <p:nvSpPr>
          <p:cNvPr id="4" name="Content Placeholder 3"/>
          <p:cNvSpPr>
            <a:spLocks noGrp="1"/>
          </p:cNvSpPr>
          <p:nvPr>
            <p:ph idx="1"/>
          </p:nvPr>
        </p:nvSpPr>
        <p:spPr/>
        <p:txBody>
          <a:bodyPr>
            <a:normAutofit fontScale="85000" lnSpcReduction="20000"/>
          </a:bodyPr>
          <a:lstStyle/>
          <a:p>
            <a:r>
              <a:rPr lang="en-US" dirty="0" smtClean="0"/>
              <a:t>Output: </a:t>
            </a:r>
          </a:p>
          <a:p>
            <a:pPr marL="0" indent="0">
              <a:buNone/>
            </a:pPr>
            <a:endParaRPr lang="en-US" dirty="0" smtClean="0"/>
          </a:p>
          <a:p>
            <a:pPr marL="0" indent="0">
              <a:buNone/>
            </a:pPr>
            <a:r>
              <a:rPr lang="en-US" sz="2600" dirty="0"/>
              <a:t>2-sample test for equality of proportions with continuity correction</a:t>
            </a:r>
          </a:p>
          <a:p>
            <a:pPr marL="0" indent="0">
              <a:buNone/>
            </a:pPr>
            <a:endParaRPr lang="en-US" sz="2600" dirty="0"/>
          </a:p>
          <a:p>
            <a:pPr marL="0" indent="0">
              <a:buNone/>
            </a:pPr>
            <a:r>
              <a:rPr lang="en-US" sz="2600" dirty="0"/>
              <a:t>data:  vec2[c(1, 2)] out of vec3[c(1, 2)]</a:t>
            </a:r>
          </a:p>
          <a:p>
            <a:pPr marL="0" indent="0">
              <a:buNone/>
            </a:pPr>
            <a:r>
              <a:rPr lang="en-US" sz="2600" dirty="0"/>
              <a:t>X-squared = 25.958, </a:t>
            </a:r>
            <a:r>
              <a:rPr lang="en-US" sz="2600" dirty="0" err="1"/>
              <a:t>df</a:t>
            </a:r>
            <a:r>
              <a:rPr lang="en-US" sz="2600" dirty="0"/>
              <a:t> = 1, p-value = 3.488e-07</a:t>
            </a:r>
          </a:p>
          <a:p>
            <a:pPr marL="0" indent="0">
              <a:buNone/>
            </a:pPr>
            <a:r>
              <a:rPr lang="en-US" sz="2600" dirty="0"/>
              <a:t>alternative hypothesis: </a:t>
            </a:r>
            <a:r>
              <a:rPr lang="en-US" sz="2600" dirty="0" err="1"/>
              <a:t>two.sided</a:t>
            </a:r>
            <a:endParaRPr lang="en-US" sz="2600" dirty="0"/>
          </a:p>
          <a:p>
            <a:pPr marL="0" indent="0">
              <a:buNone/>
            </a:pPr>
            <a:r>
              <a:rPr lang="en-US" sz="2600" dirty="0"/>
              <a:t>95 percent confidence interval:</a:t>
            </a:r>
          </a:p>
          <a:p>
            <a:pPr marL="0" indent="0">
              <a:buNone/>
            </a:pPr>
            <a:r>
              <a:rPr lang="en-US" sz="2600" dirty="0"/>
              <a:t> 0.01989630 0.04498997</a:t>
            </a:r>
          </a:p>
          <a:p>
            <a:pPr marL="0" indent="0">
              <a:buNone/>
            </a:pPr>
            <a:r>
              <a:rPr lang="en-US" sz="2600" dirty="0"/>
              <a:t>sample estimates:</a:t>
            </a:r>
          </a:p>
          <a:p>
            <a:pPr marL="0" indent="0">
              <a:buNone/>
            </a:pPr>
            <a:r>
              <a:rPr lang="en-US" sz="2600" dirty="0"/>
              <a:t>   prop 1    prop 2 </a:t>
            </a:r>
          </a:p>
          <a:p>
            <a:pPr marL="0" indent="0">
              <a:buNone/>
            </a:pPr>
            <a:r>
              <a:rPr lang="en-US" sz="2600" dirty="0"/>
              <a:t>0.5004984 0.4680552 </a:t>
            </a:r>
          </a:p>
        </p:txBody>
      </p:sp>
      <p:sp>
        <p:nvSpPr>
          <p:cNvPr id="5" name="Oval 4"/>
          <p:cNvSpPr/>
          <p:nvPr/>
        </p:nvSpPr>
        <p:spPr>
          <a:xfrm>
            <a:off x="3562346" y="3268293"/>
            <a:ext cx="2416199" cy="679409"/>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29842" y="4241640"/>
            <a:ext cx="3595807" cy="679409"/>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29842" y="5248461"/>
            <a:ext cx="2929804" cy="679409"/>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26046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Basic plots</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r>
              <a:rPr lang="en-US" sz="2400" dirty="0" smtClean="0"/>
              <a:t>#Make a new count to plot</a:t>
            </a:r>
          </a:p>
          <a:p>
            <a:pPr marL="0" indent="0">
              <a:buNone/>
            </a:pPr>
            <a:endParaRPr lang="en-US" sz="2400" dirty="0" smtClean="0"/>
          </a:p>
          <a:p>
            <a:pPr marL="0" indent="0">
              <a:buNone/>
            </a:pPr>
            <a:r>
              <a:rPr lang="en-US" sz="2200" dirty="0" smtClean="0"/>
              <a:t>t3 </a:t>
            </a:r>
            <a:r>
              <a:rPr lang="en-US" sz="2200" dirty="0"/>
              <a:t>= count(iris, c("Species", "</a:t>
            </a:r>
            <a:r>
              <a:rPr lang="en-US" sz="2200" dirty="0" err="1"/>
              <a:t>Sepal.Width</a:t>
            </a:r>
            <a:r>
              <a:rPr lang="en-US" sz="2200" dirty="0"/>
              <a:t>")</a:t>
            </a:r>
            <a:r>
              <a:rPr lang="en-US" sz="2200" dirty="0" smtClean="0"/>
              <a:t>)</a:t>
            </a:r>
          </a:p>
          <a:p>
            <a:pPr marL="0" indent="0">
              <a:buNone/>
            </a:pPr>
            <a:endParaRPr lang="en-US" sz="2200" dirty="0" smtClean="0"/>
          </a:p>
          <a:p>
            <a:pPr marL="0" indent="0">
              <a:buNone/>
            </a:pPr>
            <a:r>
              <a:rPr lang="en-US" sz="2200" dirty="0" err="1" smtClean="0"/>
              <a:t>ggplot</a:t>
            </a:r>
            <a:r>
              <a:rPr lang="en-US" sz="2200" dirty="0"/>
              <a:t>(data=t3, </a:t>
            </a:r>
            <a:r>
              <a:rPr lang="en-US" sz="2200" dirty="0" err="1"/>
              <a:t>aes</a:t>
            </a:r>
            <a:r>
              <a:rPr lang="en-US" sz="2200" dirty="0"/>
              <a:t>(x=</a:t>
            </a:r>
            <a:r>
              <a:rPr lang="en-US" sz="2200" dirty="0" err="1"/>
              <a:t>Sepal.Width</a:t>
            </a:r>
            <a:r>
              <a:rPr lang="en-US" sz="2200" dirty="0"/>
              <a:t>, </a:t>
            </a:r>
            <a:endParaRPr lang="en-US" sz="2200" dirty="0" smtClean="0"/>
          </a:p>
          <a:p>
            <a:pPr marL="0" indent="0">
              <a:buNone/>
            </a:pPr>
            <a:r>
              <a:rPr lang="en-US" sz="2200" dirty="0"/>
              <a:t>	</a:t>
            </a:r>
            <a:r>
              <a:rPr lang="en-US" sz="2200" dirty="0" smtClean="0"/>
              <a:t>y</a:t>
            </a:r>
            <a:r>
              <a:rPr lang="en-US" sz="2200" dirty="0"/>
              <a:t>=</a:t>
            </a:r>
            <a:r>
              <a:rPr lang="en-US" sz="2200" dirty="0" err="1"/>
              <a:t>freq</a:t>
            </a:r>
            <a:r>
              <a:rPr lang="en-US" sz="2200" dirty="0"/>
              <a:t>))+</a:t>
            </a:r>
          </a:p>
          <a:p>
            <a:pPr marL="0" indent="0">
              <a:buNone/>
            </a:pPr>
            <a:r>
              <a:rPr lang="en-US" sz="2200" dirty="0"/>
              <a:t>  </a:t>
            </a:r>
            <a:r>
              <a:rPr lang="en-US" sz="2200" dirty="0" smtClean="0"/>
              <a:t>	</a:t>
            </a:r>
            <a:r>
              <a:rPr lang="en-US" sz="2200" dirty="0" err="1" smtClean="0">
                <a:solidFill>
                  <a:srgbClr val="FC02FF"/>
                </a:solidFill>
              </a:rPr>
              <a:t>geom_bar</a:t>
            </a:r>
            <a:r>
              <a:rPr lang="en-US" sz="2200" dirty="0"/>
              <a:t>(stat="identity")</a:t>
            </a:r>
          </a:p>
        </p:txBody>
      </p:sp>
      <p:pic>
        <p:nvPicPr>
          <p:cNvPr id="4" name="Picture 3"/>
          <p:cNvPicPr>
            <a:picLocks noChangeAspect="1"/>
          </p:cNvPicPr>
          <p:nvPr/>
        </p:nvPicPr>
        <p:blipFill>
          <a:blip r:embed="rId3"/>
          <a:stretch>
            <a:fillRect/>
          </a:stretch>
        </p:blipFill>
        <p:spPr>
          <a:xfrm>
            <a:off x="4589315" y="3191436"/>
            <a:ext cx="4384807" cy="3542646"/>
          </a:xfrm>
          <a:prstGeom prst="rect">
            <a:avLst/>
          </a:prstGeom>
        </p:spPr>
      </p:pic>
    </p:spTree>
    <p:extLst>
      <p:ext uri="{BB962C8B-B14F-4D97-AF65-F5344CB8AC3E}">
        <p14:creationId xmlns:p14="http://schemas.microsoft.com/office/powerpoint/2010/main" val="265218716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Basic plots</a:t>
            </a:r>
            <a:endParaRPr lang="en-US" dirty="0">
              <a:solidFill>
                <a:srgbClr val="000090"/>
              </a:solidFill>
            </a:endParaRPr>
          </a:p>
        </p:txBody>
      </p:sp>
      <p:sp>
        <p:nvSpPr>
          <p:cNvPr id="5" name="Content Placeholder 2"/>
          <p:cNvSpPr>
            <a:spLocks noGrp="1"/>
          </p:cNvSpPr>
          <p:nvPr>
            <p:ph idx="1"/>
          </p:nvPr>
        </p:nvSpPr>
        <p:spPr/>
        <p:txBody>
          <a:bodyPr>
            <a:normAutofit/>
          </a:bodyPr>
          <a:lstStyle/>
          <a:p>
            <a:pPr marL="0" indent="0">
              <a:buNone/>
            </a:pPr>
            <a:r>
              <a:rPr lang="en-US" sz="2400" dirty="0" smtClean="0"/>
              <a:t>#Make a new count to plot</a:t>
            </a:r>
          </a:p>
          <a:p>
            <a:pPr marL="0" indent="0">
              <a:buNone/>
            </a:pPr>
            <a:endParaRPr lang="en-US" sz="2400" dirty="0" smtClean="0"/>
          </a:p>
          <a:p>
            <a:pPr marL="0" indent="0">
              <a:buNone/>
            </a:pPr>
            <a:r>
              <a:rPr lang="en-US" sz="2200" dirty="0" smtClean="0"/>
              <a:t>t3 </a:t>
            </a:r>
            <a:r>
              <a:rPr lang="en-US" sz="2200" dirty="0"/>
              <a:t>= count(iris, c("Species", "</a:t>
            </a:r>
            <a:r>
              <a:rPr lang="en-US" sz="2200" dirty="0" err="1"/>
              <a:t>Sepal.Width</a:t>
            </a:r>
            <a:r>
              <a:rPr lang="en-US" sz="2200" dirty="0"/>
              <a:t>")</a:t>
            </a:r>
            <a:r>
              <a:rPr lang="en-US" sz="2200" dirty="0" smtClean="0"/>
              <a:t>)</a:t>
            </a:r>
          </a:p>
          <a:p>
            <a:pPr marL="0" indent="0">
              <a:buNone/>
            </a:pPr>
            <a:endParaRPr lang="en-US" sz="2200" dirty="0" smtClean="0"/>
          </a:p>
          <a:p>
            <a:pPr marL="0" indent="0">
              <a:buNone/>
            </a:pPr>
            <a:r>
              <a:rPr lang="en-US" sz="2200" dirty="0" err="1" smtClean="0"/>
              <a:t>ggplot</a:t>
            </a:r>
            <a:r>
              <a:rPr lang="en-US" sz="2200" dirty="0"/>
              <a:t>(data=t3, </a:t>
            </a:r>
            <a:r>
              <a:rPr lang="en-US" sz="2200" dirty="0" err="1"/>
              <a:t>aes</a:t>
            </a:r>
            <a:r>
              <a:rPr lang="en-US" sz="2200" dirty="0"/>
              <a:t>(x=</a:t>
            </a:r>
            <a:r>
              <a:rPr lang="en-US" sz="2200" dirty="0" err="1"/>
              <a:t>Sepal.Width</a:t>
            </a:r>
            <a:r>
              <a:rPr lang="en-US" sz="2200" dirty="0"/>
              <a:t>, </a:t>
            </a:r>
            <a:endParaRPr lang="en-US" sz="2200" dirty="0" smtClean="0"/>
          </a:p>
          <a:p>
            <a:pPr marL="0" indent="0">
              <a:buNone/>
            </a:pPr>
            <a:r>
              <a:rPr lang="en-US" sz="2200" dirty="0"/>
              <a:t>	</a:t>
            </a:r>
            <a:r>
              <a:rPr lang="en-US" sz="2200" dirty="0" smtClean="0"/>
              <a:t>y</a:t>
            </a:r>
            <a:r>
              <a:rPr lang="en-US" sz="2200" dirty="0"/>
              <a:t>=</a:t>
            </a:r>
            <a:r>
              <a:rPr lang="en-US" sz="2200" dirty="0" err="1"/>
              <a:t>freq</a:t>
            </a:r>
            <a:r>
              <a:rPr lang="en-US" sz="2200" dirty="0"/>
              <a:t>))+</a:t>
            </a:r>
          </a:p>
          <a:p>
            <a:pPr marL="0" indent="0">
              <a:buNone/>
            </a:pPr>
            <a:r>
              <a:rPr lang="en-US" sz="2200" dirty="0"/>
              <a:t>  </a:t>
            </a:r>
            <a:r>
              <a:rPr lang="en-US" sz="2200" dirty="0" smtClean="0"/>
              <a:t>	</a:t>
            </a:r>
            <a:r>
              <a:rPr lang="en-US" sz="2200" dirty="0" err="1" smtClean="0">
                <a:solidFill>
                  <a:srgbClr val="FC02FF"/>
                </a:solidFill>
              </a:rPr>
              <a:t>geom_line</a:t>
            </a:r>
            <a:r>
              <a:rPr lang="en-US" sz="2200" dirty="0" smtClean="0"/>
              <a:t>(</a:t>
            </a:r>
            <a:r>
              <a:rPr lang="en-US" sz="2200" dirty="0"/>
              <a:t>stat="identity")</a:t>
            </a:r>
          </a:p>
        </p:txBody>
      </p:sp>
      <p:pic>
        <p:nvPicPr>
          <p:cNvPr id="7" name="Picture 6"/>
          <p:cNvPicPr>
            <a:picLocks noChangeAspect="1"/>
          </p:cNvPicPr>
          <p:nvPr/>
        </p:nvPicPr>
        <p:blipFill>
          <a:blip r:embed="rId3"/>
          <a:stretch>
            <a:fillRect/>
          </a:stretch>
        </p:blipFill>
        <p:spPr>
          <a:xfrm>
            <a:off x="4604803" y="3191436"/>
            <a:ext cx="4286678" cy="3463364"/>
          </a:xfrm>
          <a:prstGeom prst="rect">
            <a:avLst/>
          </a:prstGeom>
        </p:spPr>
      </p:pic>
    </p:spTree>
    <p:extLst>
      <p:ext uri="{BB962C8B-B14F-4D97-AF65-F5344CB8AC3E}">
        <p14:creationId xmlns:p14="http://schemas.microsoft.com/office/powerpoint/2010/main" val="36177538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Basic plots</a:t>
            </a:r>
            <a:endParaRPr lang="en-US" dirty="0">
              <a:solidFill>
                <a:srgbClr val="000090"/>
              </a:solidFill>
            </a:endParaRPr>
          </a:p>
        </p:txBody>
      </p:sp>
      <p:sp>
        <p:nvSpPr>
          <p:cNvPr id="4" name="Content Placeholder 2"/>
          <p:cNvSpPr>
            <a:spLocks noGrp="1"/>
          </p:cNvSpPr>
          <p:nvPr>
            <p:ph idx="1"/>
          </p:nvPr>
        </p:nvSpPr>
        <p:spPr>
          <a:xfrm>
            <a:off x="457200" y="1600200"/>
            <a:ext cx="8229600" cy="4525963"/>
          </a:xfrm>
        </p:spPr>
        <p:txBody>
          <a:bodyPr>
            <a:normAutofit/>
          </a:bodyPr>
          <a:lstStyle/>
          <a:p>
            <a:pPr marL="0" indent="0">
              <a:buNone/>
            </a:pPr>
            <a:r>
              <a:rPr lang="en-US" sz="2400" dirty="0" smtClean="0"/>
              <a:t>#Make a new count to plot</a:t>
            </a:r>
          </a:p>
          <a:p>
            <a:pPr marL="0" indent="0">
              <a:buNone/>
            </a:pPr>
            <a:endParaRPr lang="en-US" sz="2400" dirty="0" smtClean="0"/>
          </a:p>
          <a:p>
            <a:pPr marL="0" indent="0">
              <a:buNone/>
            </a:pPr>
            <a:r>
              <a:rPr lang="en-US" sz="2200" dirty="0" smtClean="0"/>
              <a:t>t3 </a:t>
            </a:r>
            <a:r>
              <a:rPr lang="en-US" sz="2200" dirty="0"/>
              <a:t>= count(iris, c("Species", "</a:t>
            </a:r>
            <a:r>
              <a:rPr lang="en-US" sz="2200" dirty="0" err="1"/>
              <a:t>Sepal.Width</a:t>
            </a:r>
            <a:r>
              <a:rPr lang="en-US" sz="2200" dirty="0"/>
              <a:t>")</a:t>
            </a:r>
            <a:r>
              <a:rPr lang="en-US" sz="2200" dirty="0" smtClean="0"/>
              <a:t>)</a:t>
            </a:r>
          </a:p>
          <a:p>
            <a:pPr marL="0" indent="0">
              <a:buNone/>
            </a:pPr>
            <a:endParaRPr lang="en-US" sz="2200" dirty="0" smtClean="0"/>
          </a:p>
          <a:p>
            <a:pPr marL="0" indent="0">
              <a:buNone/>
            </a:pPr>
            <a:r>
              <a:rPr lang="en-US" sz="2200" dirty="0" err="1" smtClean="0"/>
              <a:t>ggplot</a:t>
            </a:r>
            <a:r>
              <a:rPr lang="en-US" sz="2200" dirty="0"/>
              <a:t>(data=t3, </a:t>
            </a:r>
            <a:r>
              <a:rPr lang="en-US" sz="2200" dirty="0" err="1"/>
              <a:t>aes</a:t>
            </a:r>
            <a:r>
              <a:rPr lang="en-US" sz="2200" dirty="0"/>
              <a:t>(x=</a:t>
            </a:r>
            <a:r>
              <a:rPr lang="en-US" sz="2200" dirty="0" err="1"/>
              <a:t>Sepal.Width</a:t>
            </a:r>
            <a:r>
              <a:rPr lang="en-US" sz="2200" dirty="0"/>
              <a:t>, </a:t>
            </a:r>
            <a:endParaRPr lang="en-US" sz="2200" dirty="0" smtClean="0"/>
          </a:p>
          <a:p>
            <a:pPr marL="0" indent="0">
              <a:buNone/>
            </a:pPr>
            <a:r>
              <a:rPr lang="en-US" sz="2200" dirty="0"/>
              <a:t>	</a:t>
            </a:r>
            <a:r>
              <a:rPr lang="en-US" sz="2200" dirty="0" smtClean="0"/>
              <a:t>y</a:t>
            </a:r>
            <a:r>
              <a:rPr lang="en-US" sz="2200" dirty="0"/>
              <a:t>=</a:t>
            </a:r>
            <a:r>
              <a:rPr lang="en-US" sz="2200" dirty="0" err="1"/>
              <a:t>freq</a:t>
            </a:r>
            <a:r>
              <a:rPr lang="en-US" sz="2200" dirty="0"/>
              <a:t>))+</a:t>
            </a:r>
          </a:p>
          <a:p>
            <a:pPr marL="0" indent="0">
              <a:buNone/>
            </a:pPr>
            <a:r>
              <a:rPr lang="en-US" sz="2200" dirty="0"/>
              <a:t>  </a:t>
            </a:r>
            <a:r>
              <a:rPr lang="en-US" sz="2200" dirty="0" smtClean="0"/>
              <a:t>	</a:t>
            </a:r>
            <a:r>
              <a:rPr lang="en-US" sz="2200" dirty="0" err="1" smtClean="0">
                <a:solidFill>
                  <a:srgbClr val="FC02FF"/>
                </a:solidFill>
              </a:rPr>
              <a:t>geom_point</a:t>
            </a:r>
            <a:r>
              <a:rPr lang="en-US" sz="2200" dirty="0" smtClean="0"/>
              <a:t>(</a:t>
            </a:r>
            <a:r>
              <a:rPr lang="en-US" sz="2200" dirty="0"/>
              <a:t>stat="identity")</a:t>
            </a:r>
          </a:p>
        </p:txBody>
      </p:sp>
      <p:pic>
        <p:nvPicPr>
          <p:cNvPr id="5" name="Picture 4"/>
          <p:cNvPicPr>
            <a:picLocks noChangeAspect="1"/>
          </p:cNvPicPr>
          <p:nvPr/>
        </p:nvPicPr>
        <p:blipFill>
          <a:blip r:embed="rId3"/>
          <a:stretch>
            <a:fillRect/>
          </a:stretch>
        </p:blipFill>
        <p:spPr>
          <a:xfrm>
            <a:off x="4599604" y="3191436"/>
            <a:ext cx="4291877" cy="3467564"/>
          </a:xfrm>
          <a:prstGeom prst="rect">
            <a:avLst/>
          </a:prstGeom>
        </p:spPr>
      </p:pic>
    </p:spTree>
    <p:extLst>
      <p:ext uri="{BB962C8B-B14F-4D97-AF65-F5344CB8AC3E}">
        <p14:creationId xmlns:p14="http://schemas.microsoft.com/office/powerpoint/2010/main" val="3617753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660066"/>
                </a:solidFill>
              </a:rPr>
              <a:t>Changing </a:t>
            </a:r>
            <a:r>
              <a:rPr lang="en-US" dirty="0" err="1">
                <a:solidFill>
                  <a:srgbClr val="660066"/>
                </a:solidFill>
              </a:rPr>
              <a:t>colours</a:t>
            </a:r>
            <a:r>
              <a:rPr lang="en-US" dirty="0">
                <a:solidFill>
                  <a:srgbClr val="660066"/>
                </a:solidFill>
              </a:rPr>
              <a:t/>
            </a:r>
            <a:br>
              <a:rPr lang="en-US" dirty="0">
                <a:solidFill>
                  <a:srgbClr val="660066"/>
                </a:solidFill>
              </a:rPr>
            </a:br>
            <a:endParaRPr lang="en-US" dirty="0">
              <a:solidFill>
                <a:srgbClr val="660066"/>
              </a:solidFill>
            </a:endParaRPr>
          </a:p>
        </p:txBody>
      </p:sp>
      <p:sp>
        <p:nvSpPr>
          <p:cNvPr id="3" name="Content Placeholder 2"/>
          <p:cNvSpPr>
            <a:spLocks noGrp="1"/>
          </p:cNvSpPr>
          <p:nvPr>
            <p:ph idx="1"/>
          </p:nvPr>
        </p:nvSpPr>
        <p:spPr/>
        <p:txBody>
          <a:bodyPr>
            <a:normAutofit/>
          </a:bodyPr>
          <a:lstStyle/>
          <a:p>
            <a:pPr marL="0" indent="0">
              <a:buNone/>
            </a:pPr>
            <a:r>
              <a:rPr lang="en-US" sz="2500" dirty="0" err="1"/>
              <a:t>ggplot</a:t>
            </a:r>
            <a:r>
              <a:rPr lang="en-US" sz="2500" dirty="0"/>
              <a:t>(data=t3, </a:t>
            </a:r>
            <a:r>
              <a:rPr lang="en-US" sz="2500" dirty="0" err="1"/>
              <a:t>aes</a:t>
            </a:r>
            <a:r>
              <a:rPr lang="en-US" sz="2500" dirty="0"/>
              <a:t>(x=</a:t>
            </a:r>
            <a:r>
              <a:rPr lang="en-US" sz="2500" dirty="0" err="1"/>
              <a:t>Sepal.Width</a:t>
            </a:r>
            <a:r>
              <a:rPr lang="en-US" sz="2500" dirty="0"/>
              <a:t>, y=</a:t>
            </a:r>
            <a:r>
              <a:rPr lang="en-US" sz="2500" dirty="0" err="1"/>
              <a:t>freq</a:t>
            </a:r>
            <a:r>
              <a:rPr lang="en-US" sz="2500" dirty="0"/>
              <a:t>, </a:t>
            </a:r>
            <a:r>
              <a:rPr lang="en-US" sz="2500" dirty="0">
                <a:solidFill>
                  <a:srgbClr val="FC02FF"/>
                </a:solidFill>
              </a:rPr>
              <a:t>col=</a:t>
            </a:r>
            <a:r>
              <a:rPr lang="en-US" sz="2500" dirty="0"/>
              <a:t>"red"))+</a:t>
            </a:r>
          </a:p>
          <a:p>
            <a:pPr marL="0" indent="0">
              <a:buNone/>
            </a:pPr>
            <a:r>
              <a:rPr lang="en-US" sz="2500" dirty="0"/>
              <a:t>  </a:t>
            </a:r>
            <a:r>
              <a:rPr lang="en-US" sz="2500" dirty="0" err="1"/>
              <a:t>geom_point</a:t>
            </a:r>
            <a:r>
              <a:rPr lang="en-US" sz="2500" dirty="0"/>
              <a:t>(stat="identity")</a:t>
            </a:r>
            <a:endParaRPr lang="en-US" sz="2500" dirty="0" smtClean="0"/>
          </a:p>
        </p:txBody>
      </p:sp>
      <p:pic>
        <p:nvPicPr>
          <p:cNvPr id="5" name="Picture 4"/>
          <p:cNvPicPr>
            <a:picLocks noChangeAspect="1"/>
          </p:cNvPicPr>
          <p:nvPr/>
        </p:nvPicPr>
        <p:blipFill>
          <a:blip r:embed="rId3"/>
          <a:stretch>
            <a:fillRect/>
          </a:stretch>
        </p:blipFill>
        <p:spPr>
          <a:xfrm>
            <a:off x="3872116" y="2603671"/>
            <a:ext cx="5019366" cy="4055329"/>
          </a:xfrm>
          <a:prstGeom prst="rect">
            <a:avLst/>
          </a:prstGeom>
        </p:spPr>
      </p:pic>
    </p:spTree>
    <p:extLst>
      <p:ext uri="{BB962C8B-B14F-4D97-AF65-F5344CB8AC3E}">
        <p14:creationId xmlns:p14="http://schemas.microsoft.com/office/powerpoint/2010/main" val="55679293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More </a:t>
            </a:r>
            <a:r>
              <a:rPr lang="en-US" dirty="0" smtClean="0">
                <a:solidFill>
                  <a:srgbClr val="008000"/>
                </a:solidFill>
              </a:rPr>
              <a:t>things you can do</a:t>
            </a:r>
            <a:endParaRPr lang="en-US" dirty="0">
              <a:solidFill>
                <a:srgbClr val="008000"/>
              </a:solidFill>
            </a:endParaRPr>
          </a:p>
        </p:txBody>
      </p:sp>
      <p:sp>
        <p:nvSpPr>
          <p:cNvPr id="3" name="Content Placeholder 2"/>
          <p:cNvSpPr>
            <a:spLocks noGrp="1"/>
          </p:cNvSpPr>
          <p:nvPr>
            <p:ph idx="1"/>
          </p:nvPr>
        </p:nvSpPr>
        <p:spPr/>
        <p:txBody>
          <a:bodyPr/>
          <a:lstStyle/>
          <a:p>
            <a:r>
              <a:rPr lang="en-US" sz="3000" dirty="0" smtClean="0"/>
              <a:t>Shifting legends</a:t>
            </a:r>
          </a:p>
          <a:p>
            <a:r>
              <a:rPr lang="en-US" sz="3000" dirty="0" smtClean="0"/>
              <a:t>Changing text size</a:t>
            </a:r>
          </a:p>
          <a:p>
            <a:r>
              <a:rPr lang="en-US" sz="3000" dirty="0"/>
              <a:t>G</a:t>
            </a:r>
            <a:r>
              <a:rPr lang="en-US" sz="3000" dirty="0" smtClean="0"/>
              <a:t>rouping plots</a:t>
            </a:r>
          </a:p>
          <a:p>
            <a:pPr marL="0" indent="0">
              <a:buNone/>
            </a:pPr>
            <a:endParaRPr lang="en-US" dirty="0"/>
          </a:p>
        </p:txBody>
      </p:sp>
      <p:pic>
        <p:nvPicPr>
          <p:cNvPr id="5" name="Picture 4"/>
          <p:cNvPicPr>
            <a:picLocks noChangeAspect="1"/>
          </p:cNvPicPr>
          <p:nvPr/>
        </p:nvPicPr>
        <p:blipFill>
          <a:blip r:embed="rId3"/>
          <a:stretch>
            <a:fillRect/>
          </a:stretch>
        </p:blipFill>
        <p:spPr>
          <a:xfrm>
            <a:off x="216832" y="3319800"/>
            <a:ext cx="8686800" cy="3401217"/>
          </a:xfrm>
          <a:prstGeom prst="rect">
            <a:avLst/>
          </a:prstGeom>
        </p:spPr>
      </p:pic>
    </p:spTree>
    <p:extLst>
      <p:ext uri="{BB962C8B-B14F-4D97-AF65-F5344CB8AC3E}">
        <p14:creationId xmlns:p14="http://schemas.microsoft.com/office/powerpoint/2010/main" val="176250840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More things you can do</a:t>
            </a:r>
            <a:endParaRPr lang="en-US" dirty="0">
              <a:solidFill>
                <a:srgbClr val="008000"/>
              </a:solidFill>
            </a:endParaRPr>
          </a:p>
        </p:txBody>
      </p:sp>
      <p:sp>
        <p:nvSpPr>
          <p:cNvPr id="3" name="Content Placeholder 2"/>
          <p:cNvSpPr>
            <a:spLocks noGrp="1"/>
          </p:cNvSpPr>
          <p:nvPr>
            <p:ph idx="1"/>
          </p:nvPr>
        </p:nvSpPr>
        <p:spPr/>
        <p:txBody>
          <a:bodyPr/>
          <a:lstStyle/>
          <a:p>
            <a:r>
              <a:rPr lang="en-US" sz="3000" dirty="0" smtClean="0"/>
              <a:t>Shifting legends</a:t>
            </a:r>
          </a:p>
          <a:p>
            <a:r>
              <a:rPr lang="en-US" sz="3000" dirty="0" smtClean="0"/>
              <a:t>Changing text size</a:t>
            </a:r>
          </a:p>
          <a:p>
            <a:r>
              <a:rPr lang="en-US" sz="3000" dirty="0"/>
              <a:t>G</a:t>
            </a:r>
            <a:r>
              <a:rPr lang="en-US" sz="3000" dirty="0" smtClean="0"/>
              <a:t>rouping plots</a:t>
            </a:r>
          </a:p>
          <a:p>
            <a:pPr marL="0" indent="0">
              <a:buNone/>
            </a:pPr>
            <a:endParaRPr lang="en-US" dirty="0"/>
          </a:p>
        </p:txBody>
      </p:sp>
      <p:pic>
        <p:nvPicPr>
          <p:cNvPr id="5" name="Picture 4"/>
          <p:cNvPicPr>
            <a:picLocks noChangeAspect="1"/>
          </p:cNvPicPr>
          <p:nvPr/>
        </p:nvPicPr>
        <p:blipFill>
          <a:blip r:embed="rId3"/>
          <a:stretch>
            <a:fillRect/>
          </a:stretch>
        </p:blipFill>
        <p:spPr>
          <a:xfrm>
            <a:off x="216832" y="3319800"/>
            <a:ext cx="8686800" cy="3401217"/>
          </a:xfrm>
          <a:prstGeom prst="rect">
            <a:avLst/>
          </a:prstGeom>
        </p:spPr>
      </p:pic>
      <p:sp>
        <p:nvSpPr>
          <p:cNvPr id="6" name="Oval 5"/>
          <p:cNvSpPr/>
          <p:nvPr/>
        </p:nvSpPr>
        <p:spPr>
          <a:xfrm>
            <a:off x="4481966" y="4569416"/>
            <a:ext cx="412387" cy="679409"/>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666788" y="4167753"/>
            <a:ext cx="820888"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237088" y="4431076"/>
            <a:ext cx="1053215"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818807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More complexity</a:t>
            </a:r>
            <a:endParaRPr lang="en-US" dirty="0">
              <a:solidFill>
                <a:srgbClr val="000090"/>
              </a:solidFill>
            </a:endParaRPr>
          </a:p>
        </p:txBody>
      </p:sp>
      <p:pic>
        <p:nvPicPr>
          <p:cNvPr id="6" name="Picture 5"/>
          <p:cNvPicPr/>
          <p:nvPr/>
        </p:nvPicPr>
        <p:blipFill>
          <a:blip r:embed="rId3"/>
          <a:stretch>
            <a:fillRect/>
          </a:stretch>
        </p:blipFill>
        <p:spPr>
          <a:xfrm>
            <a:off x="2033407" y="1417638"/>
            <a:ext cx="5075796" cy="4875212"/>
          </a:xfrm>
          <a:prstGeom prst="rect">
            <a:avLst/>
          </a:prstGeom>
        </p:spPr>
      </p:pic>
    </p:spTree>
    <p:extLst>
      <p:ext uri="{BB962C8B-B14F-4D97-AF65-F5344CB8AC3E}">
        <p14:creationId xmlns:p14="http://schemas.microsoft.com/office/powerpoint/2010/main" val="340098398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More complexity</a:t>
            </a:r>
            <a:endParaRPr lang="en-US" dirty="0">
              <a:solidFill>
                <a:srgbClr val="000090"/>
              </a:solidFill>
            </a:endParaRPr>
          </a:p>
        </p:txBody>
      </p:sp>
      <p:sp>
        <p:nvSpPr>
          <p:cNvPr id="3" name="Content Placeholder 2"/>
          <p:cNvSpPr>
            <a:spLocks noGrp="1"/>
          </p:cNvSpPr>
          <p:nvPr>
            <p:ph idx="1"/>
          </p:nvPr>
        </p:nvSpPr>
        <p:spPr/>
        <p:txBody>
          <a:bodyPr/>
          <a:lstStyle/>
          <a:p>
            <a:r>
              <a:rPr lang="en-US" dirty="0" smtClean="0"/>
              <a:t>PCA/MCA</a:t>
            </a:r>
            <a:endParaRPr lang="en-US" dirty="0"/>
          </a:p>
        </p:txBody>
      </p:sp>
      <p:pic>
        <p:nvPicPr>
          <p:cNvPr id="4" name="Picture 3" descr="Macintosh HD:Users:mqbpqam6:Desktop:GBE:Figure3.png"/>
          <p:cNvPicPr/>
          <p:nvPr/>
        </p:nvPicPr>
        <p:blipFill>
          <a:blip r:embed="rId3">
            <a:extLst>
              <a:ext uri="{28A0092B-C50C-407E-A947-70E740481C1C}">
                <a14:useLocalDpi xmlns:a14="http://schemas.microsoft.com/office/drawing/2010/main" val="0"/>
              </a:ext>
            </a:extLst>
          </a:blip>
          <a:srcRect/>
          <a:stretch>
            <a:fillRect/>
          </a:stretch>
        </p:blipFill>
        <p:spPr bwMode="auto">
          <a:xfrm>
            <a:off x="1265335" y="2153049"/>
            <a:ext cx="6633780" cy="4097854"/>
          </a:xfrm>
          <a:prstGeom prst="rect">
            <a:avLst/>
          </a:prstGeom>
          <a:noFill/>
          <a:ln>
            <a:noFill/>
          </a:ln>
        </p:spPr>
      </p:pic>
    </p:spTree>
    <p:extLst>
      <p:ext uri="{BB962C8B-B14F-4D97-AF65-F5344CB8AC3E}">
        <p14:creationId xmlns:p14="http://schemas.microsoft.com/office/powerpoint/2010/main" val="227616397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9-05-18 at 22.15.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96" y="1600200"/>
            <a:ext cx="7540035" cy="4720442"/>
          </a:xfrm>
          <a:prstGeom prst="rect">
            <a:avLst/>
          </a:prstGeom>
        </p:spPr>
      </p:pic>
      <p:sp>
        <p:nvSpPr>
          <p:cNvPr id="2" name="Title 1"/>
          <p:cNvSpPr>
            <a:spLocks noGrp="1"/>
          </p:cNvSpPr>
          <p:nvPr>
            <p:ph type="title"/>
          </p:nvPr>
        </p:nvSpPr>
        <p:spPr/>
        <p:txBody>
          <a:bodyPr/>
          <a:lstStyle/>
          <a:p>
            <a:r>
              <a:rPr lang="en-US" dirty="0" smtClean="0">
                <a:solidFill>
                  <a:srgbClr val="000090"/>
                </a:solidFill>
              </a:rPr>
              <a:t>More complexity</a:t>
            </a:r>
            <a:endParaRPr lang="en-US" dirty="0">
              <a:solidFill>
                <a:srgbClr val="000090"/>
              </a:solidFill>
            </a:endParaRPr>
          </a:p>
        </p:txBody>
      </p:sp>
      <p:sp>
        <p:nvSpPr>
          <p:cNvPr id="3" name="Content Placeholder 2"/>
          <p:cNvSpPr>
            <a:spLocks noGrp="1"/>
          </p:cNvSpPr>
          <p:nvPr>
            <p:ph idx="1"/>
          </p:nvPr>
        </p:nvSpPr>
        <p:spPr/>
        <p:txBody>
          <a:bodyPr/>
          <a:lstStyle/>
          <a:p>
            <a:r>
              <a:rPr lang="en-US" dirty="0"/>
              <a:t>Network D3</a:t>
            </a:r>
          </a:p>
        </p:txBody>
      </p:sp>
      <p:sp>
        <p:nvSpPr>
          <p:cNvPr id="5" name="Rectangle 4"/>
          <p:cNvSpPr/>
          <p:nvPr/>
        </p:nvSpPr>
        <p:spPr>
          <a:xfrm>
            <a:off x="2106432" y="6138089"/>
            <a:ext cx="5386596" cy="369332"/>
          </a:xfrm>
          <a:prstGeom prst="rect">
            <a:avLst/>
          </a:prstGeom>
        </p:spPr>
        <p:txBody>
          <a:bodyPr wrap="square">
            <a:spAutoFit/>
          </a:bodyPr>
          <a:lstStyle/>
          <a:p>
            <a:r>
              <a:rPr lang="en-US" dirty="0"/>
              <a:t>https://</a:t>
            </a:r>
            <a:r>
              <a:rPr lang="en-US" dirty="0" err="1"/>
              <a:t>christophergandrud.github.io</a:t>
            </a:r>
            <a:r>
              <a:rPr lang="en-US" dirty="0"/>
              <a:t>/networkD3/</a:t>
            </a:r>
          </a:p>
        </p:txBody>
      </p:sp>
    </p:spTree>
    <p:extLst>
      <p:ext uri="{BB962C8B-B14F-4D97-AF65-F5344CB8AC3E}">
        <p14:creationId xmlns:p14="http://schemas.microsoft.com/office/powerpoint/2010/main" val="22761639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4500" dirty="0" smtClean="0">
                <a:solidFill>
                  <a:srgbClr val="008000"/>
                </a:solidFill>
              </a:rPr>
              <a:t>Introduction to R</a:t>
            </a:r>
            <a:endParaRPr lang="en-US" sz="4500" dirty="0">
              <a:solidFill>
                <a:srgbClr val="008000"/>
              </a:solidFill>
            </a:endParaRPr>
          </a:p>
        </p:txBody>
      </p:sp>
      <p:sp>
        <p:nvSpPr>
          <p:cNvPr id="3" name="Content Placeholder 2"/>
          <p:cNvSpPr>
            <a:spLocks noGrp="1"/>
          </p:cNvSpPr>
          <p:nvPr>
            <p:ph idx="1"/>
          </p:nvPr>
        </p:nvSpPr>
        <p:spPr/>
        <p:txBody>
          <a:bodyPr>
            <a:normAutofit lnSpcReduction="10000"/>
          </a:bodyPr>
          <a:lstStyle/>
          <a:p>
            <a:pPr marL="514350" indent="-514350">
              <a:buFont typeface="+mj-lt"/>
              <a:buAutoNum type="arabicParenR" startAt="2"/>
            </a:pPr>
            <a:r>
              <a:rPr lang="en-US" dirty="0" err="1" smtClean="0"/>
              <a:t>Datatypes</a:t>
            </a:r>
            <a:r>
              <a:rPr lang="en-US" dirty="0" smtClean="0"/>
              <a:t> </a:t>
            </a:r>
            <a:r>
              <a:rPr lang="mr-IN" dirty="0" smtClean="0"/>
              <a:t>–</a:t>
            </a:r>
            <a:r>
              <a:rPr lang="en-US" dirty="0" smtClean="0"/>
              <a:t> character, numeric, integer, complex and </a:t>
            </a:r>
            <a:r>
              <a:rPr lang="en-US" dirty="0" smtClean="0"/>
              <a:t>logical</a:t>
            </a:r>
          </a:p>
          <a:p>
            <a:pPr marL="0" indent="0">
              <a:buNone/>
            </a:pPr>
            <a:r>
              <a:rPr lang="en-US" dirty="0"/>
              <a:t>	</a:t>
            </a:r>
            <a:r>
              <a:rPr lang="en-US" dirty="0" smtClean="0"/>
              <a:t>Data Structures </a:t>
            </a:r>
            <a:r>
              <a:rPr lang="mr-IN" dirty="0" smtClean="0"/>
              <a:t>–</a:t>
            </a:r>
            <a:r>
              <a:rPr lang="en-US" dirty="0" smtClean="0"/>
              <a:t> </a:t>
            </a:r>
          </a:p>
          <a:p>
            <a:pPr marL="0" indent="0">
              <a:buNone/>
            </a:pPr>
            <a:r>
              <a:rPr lang="en-US" dirty="0"/>
              <a:t>	</a:t>
            </a:r>
            <a:r>
              <a:rPr lang="en-US" dirty="0" smtClean="0"/>
              <a:t>		1. </a:t>
            </a:r>
            <a:r>
              <a:rPr lang="en-US" dirty="0" smtClean="0">
                <a:solidFill>
                  <a:srgbClr val="008000"/>
                </a:solidFill>
              </a:rPr>
              <a:t>Atomic vector</a:t>
            </a:r>
            <a:r>
              <a:rPr lang="en-US" dirty="0" smtClean="0"/>
              <a:t>: 1 item of any type</a:t>
            </a:r>
          </a:p>
          <a:p>
            <a:pPr marL="0" indent="0">
              <a:buNone/>
            </a:pPr>
            <a:r>
              <a:rPr lang="en-US" dirty="0"/>
              <a:t>	</a:t>
            </a:r>
            <a:r>
              <a:rPr lang="en-US" dirty="0" smtClean="0"/>
              <a:t>		2. </a:t>
            </a:r>
            <a:r>
              <a:rPr lang="en-US" dirty="0" smtClean="0">
                <a:solidFill>
                  <a:srgbClr val="FF0000"/>
                </a:solidFill>
              </a:rPr>
              <a:t>List</a:t>
            </a:r>
            <a:r>
              <a:rPr lang="en-US" dirty="0" smtClean="0"/>
              <a:t>: a list of items of different types</a:t>
            </a:r>
          </a:p>
          <a:p>
            <a:pPr marL="0" indent="0">
              <a:buNone/>
            </a:pPr>
            <a:r>
              <a:rPr lang="en-US" dirty="0" smtClean="0"/>
              <a:t>			3. </a:t>
            </a:r>
            <a:r>
              <a:rPr lang="en-US" dirty="0" smtClean="0">
                <a:solidFill>
                  <a:srgbClr val="660066"/>
                </a:solidFill>
              </a:rPr>
              <a:t>Table</a:t>
            </a:r>
            <a:r>
              <a:rPr lang="en-US" dirty="0" smtClean="0"/>
              <a:t>: Can have different data types</a:t>
            </a:r>
          </a:p>
          <a:p>
            <a:pPr marL="0" indent="0">
              <a:buNone/>
            </a:pPr>
            <a:r>
              <a:rPr lang="en-US" dirty="0"/>
              <a:t>	</a:t>
            </a:r>
            <a:r>
              <a:rPr lang="en-US" dirty="0" smtClean="0"/>
              <a:t>		4. </a:t>
            </a:r>
            <a:r>
              <a:rPr lang="en-US" dirty="0" smtClean="0">
                <a:solidFill>
                  <a:srgbClr val="FF6600"/>
                </a:solidFill>
              </a:rPr>
              <a:t>Matrix</a:t>
            </a:r>
            <a:r>
              <a:rPr lang="en-US" dirty="0" smtClean="0"/>
              <a:t>: 2D, same data types</a:t>
            </a:r>
            <a:endParaRPr lang="en-US" dirty="0"/>
          </a:p>
          <a:p>
            <a:pPr marL="0" indent="0">
              <a:buNone/>
            </a:pPr>
            <a:r>
              <a:rPr lang="en-US" dirty="0" smtClean="0"/>
              <a:t>			5. </a:t>
            </a:r>
            <a:r>
              <a:rPr lang="en-US" dirty="0" smtClean="0">
                <a:solidFill>
                  <a:srgbClr val="0000FF"/>
                </a:solidFill>
              </a:rPr>
              <a:t>Array</a:t>
            </a:r>
            <a:r>
              <a:rPr lang="en-US" dirty="0" smtClean="0"/>
              <a:t>: 3+D, same data types</a:t>
            </a:r>
            <a:endParaRPr lang="en-US" dirty="0"/>
          </a:p>
        </p:txBody>
      </p:sp>
    </p:spTree>
    <p:extLst>
      <p:ext uri="{BB962C8B-B14F-4D97-AF65-F5344CB8AC3E}">
        <p14:creationId xmlns:p14="http://schemas.microsoft.com/office/powerpoint/2010/main" val="227887074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799917"/>
            <a:ext cx="9144000" cy="5058083"/>
          </a:xfrm>
          <a:prstGeom prst="rect">
            <a:avLst/>
          </a:prstGeom>
        </p:spPr>
      </p:pic>
      <p:sp>
        <p:nvSpPr>
          <p:cNvPr id="2" name="Title 1"/>
          <p:cNvSpPr>
            <a:spLocks noGrp="1"/>
          </p:cNvSpPr>
          <p:nvPr>
            <p:ph type="title"/>
          </p:nvPr>
        </p:nvSpPr>
        <p:spPr/>
        <p:txBody>
          <a:bodyPr/>
          <a:lstStyle/>
          <a:p>
            <a:r>
              <a:rPr lang="en-US" dirty="0" smtClean="0">
                <a:solidFill>
                  <a:srgbClr val="000090"/>
                </a:solidFill>
              </a:rPr>
              <a:t>More complexity</a:t>
            </a:r>
            <a:endParaRPr lang="en-US" dirty="0">
              <a:solidFill>
                <a:srgbClr val="000090"/>
              </a:solidFill>
            </a:endParaRPr>
          </a:p>
        </p:txBody>
      </p:sp>
      <p:sp>
        <p:nvSpPr>
          <p:cNvPr id="3" name="Content Placeholder 2"/>
          <p:cNvSpPr>
            <a:spLocks noGrp="1"/>
          </p:cNvSpPr>
          <p:nvPr>
            <p:ph idx="1"/>
          </p:nvPr>
        </p:nvSpPr>
        <p:spPr/>
        <p:txBody>
          <a:bodyPr/>
          <a:lstStyle/>
          <a:p>
            <a:r>
              <a:rPr lang="en-US" dirty="0" smtClean="0"/>
              <a:t>Network D3 </a:t>
            </a:r>
            <a:r>
              <a:rPr lang="en-US" dirty="0" err="1" smtClean="0"/>
              <a:t>Sankey</a:t>
            </a:r>
            <a:r>
              <a:rPr lang="en-US" dirty="0" smtClean="0"/>
              <a:t>/River plots</a:t>
            </a:r>
            <a:endParaRPr lang="en-US" dirty="0"/>
          </a:p>
        </p:txBody>
      </p:sp>
    </p:spTree>
    <p:extLst>
      <p:ext uri="{BB962C8B-B14F-4D97-AF65-F5344CB8AC3E}">
        <p14:creationId xmlns:p14="http://schemas.microsoft.com/office/powerpoint/2010/main" val="227616397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2019-05-18 at 22.08.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467" y="0"/>
            <a:ext cx="6068533" cy="6858000"/>
          </a:xfrm>
          <a:prstGeom prst="rect">
            <a:avLst/>
          </a:prstGeom>
        </p:spPr>
      </p:pic>
      <p:sp>
        <p:nvSpPr>
          <p:cNvPr id="2" name="Title 1"/>
          <p:cNvSpPr>
            <a:spLocks noGrp="1"/>
          </p:cNvSpPr>
          <p:nvPr>
            <p:ph type="title"/>
          </p:nvPr>
        </p:nvSpPr>
        <p:spPr/>
        <p:txBody>
          <a:bodyPr/>
          <a:lstStyle/>
          <a:p>
            <a:r>
              <a:rPr lang="en-US" dirty="0" smtClean="0">
                <a:solidFill>
                  <a:srgbClr val="000090"/>
                </a:solidFill>
              </a:rPr>
              <a:t>More complexity</a:t>
            </a:r>
            <a:endParaRPr lang="en-US" dirty="0">
              <a:solidFill>
                <a:srgbClr val="000090"/>
              </a:solidFill>
            </a:endParaRPr>
          </a:p>
        </p:txBody>
      </p:sp>
      <p:sp>
        <p:nvSpPr>
          <p:cNvPr id="3" name="Content Placeholder 2"/>
          <p:cNvSpPr>
            <a:spLocks noGrp="1"/>
          </p:cNvSpPr>
          <p:nvPr>
            <p:ph idx="1"/>
          </p:nvPr>
        </p:nvSpPr>
        <p:spPr>
          <a:xfrm>
            <a:off x="457200" y="5770033"/>
            <a:ext cx="8229600" cy="664633"/>
          </a:xfrm>
        </p:spPr>
        <p:txBody>
          <a:bodyPr>
            <a:normAutofit/>
          </a:bodyPr>
          <a:lstStyle/>
          <a:p>
            <a:r>
              <a:rPr lang="en-US" dirty="0"/>
              <a:t>Network D3 Interactive networks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7" name="Rectangle 6"/>
          <p:cNvSpPr/>
          <p:nvPr/>
        </p:nvSpPr>
        <p:spPr>
          <a:xfrm>
            <a:off x="3075467" y="0"/>
            <a:ext cx="889579" cy="69703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16397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4500" dirty="0" smtClean="0">
                <a:solidFill>
                  <a:srgbClr val="008000"/>
                </a:solidFill>
              </a:rPr>
              <a:t>A brief intro to R</a:t>
            </a:r>
            <a:endParaRPr lang="en-US" sz="4500" dirty="0">
              <a:solidFill>
                <a:srgbClr val="008000"/>
              </a:solidFill>
            </a:endParaRPr>
          </a:p>
        </p:txBody>
      </p:sp>
      <p:sp>
        <p:nvSpPr>
          <p:cNvPr id="3" name="Content Placeholder 2"/>
          <p:cNvSpPr>
            <a:spLocks noGrp="1"/>
          </p:cNvSpPr>
          <p:nvPr>
            <p:ph idx="1"/>
          </p:nvPr>
        </p:nvSpPr>
        <p:spPr/>
        <p:txBody>
          <a:bodyPr>
            <a:normAutofit/>
          </a:bodyPr>
          <a:lstStyle/>
          <a:p>
            <a:r>
              <a:rPr lang="en-US" dirty="0" smtClean="0"/>
              <a:t>What we have covered today: </a:t>
            </a:r>
          </a:p>
          <a:p>
            <a:endParaRPr lang="en-US" dirty="0" smtClean="0"/>
          </a:p>
          <a:p>
            <a:pPr marL="0" indent="0">
              <a:buNone/>
            </a:pPr>
            <a:r>
              <a:rPr lang="en-US" dirty="0" smtClean="0"/>
              <a:t>1 </a:t>
            </a:r>
            <a:r>
              <a:rPr lang="mr-IN" dirty="0"/>
              <a:t>–</a:t>
            </a:r>
            <a:r>
              <a:rPr lang="en-US" dirty="0"/>
              <a:t> Basic Data analysis (Counts and averages)</a:t>
            </a:r>
          </a:p>
          <a:p>
            <a:pPr marL="0" indent="0">
              <a:buNone/>
            </a:pPr>
            <a:r>
              <a:rPr lang="en-US" dirty="0" smtClean="0"/>
              <a:t>2 </a:t>
            </a:r>
            <a:r>
              <a:rPr lang="mr-IN" dirty="0"/>
              <a:t>–</a:t>
            </a:r>
            <a:r>
              <a:rPr lang="en-US" dirty="0"/>
              <a:t> Simple Graphics (Bars, scatters and lines)</a:t>
            </a:r>
          </a:p>
          <a:p>
            <a:pPr marL="0" indent="0">
              <a:buNone/>
            </a:pPr>
            <a:r>
              <a:rPr lang="en-US" dirty="0" smtClean="0"/>
              <a:t>3 </a:t>
            </a:r>
            <a:r>
              <a:rPr lang="mr-IN" dirty="0"/>
              <a:t>–</a:t>
            </a:r>
            <a:r>
              <a:rPr lang="en-US" dirty="0"/>
              <a:t> More complexity (Cluster Plots, PCA, NetworkD3)</a:t>
            </a:r>
          </a:p>
          <a:p>
            <a:pPr marL="0" indent="0">
              <a:buNone/>
            </a:pPr>
            <a:r>
              <a:rPr lang="en-US" dirty="0" smtClean="0"/>
              <a:t>4 </a:t>
            </a:r>
            <a:r>
              <a:rPr lang="mr-IN" dirty="0"/>
              <a:t>–</a:t>
            </a:r>
            <a:r>
              <a:rPr lang="en-US" dirty="0"/>
              <a:t> Stats with R </a:t>
            </a:r>
            <a:r>
              <a:rPr lang="en-US" dirty="0" smtClean="0"/>
              <a:t>(</a:t>
            </a:r>
            <a:r>
              <a:rPr lang="en-US" dirty="0" err="1"/>
              <a:t>p</a:t>
            </a:r>
            <a:r>
              <a:rPr lang="en-US" dirty="0" err="1" smtClean="0"/>
              <a:t>rop.test</a:t>
            </a:r>
            <a:r>
              <a:rPr lang="en-US" dirty="0" smtClean="0"/>
              <a:t>()</a:t>
            </a:r>
            <a:r>
              <a:rPr lang="en-US" dirty="0" smtClean="0"/>
              <a:t>)</a:t>
            </a:r>
            <a:endParaRPr lang="en-US" baseline="30000" dirty="0"/>
          </a:p>
          <a:p>
            <a:pPr marL="514350" indent="-514350">
              <a:buFont typeface="+mj-lt"/>
              <a:buAutoNum type="arabicPeriod"/>
            </a:pPr>
            <a:endParaRPr lang="en-US" dirty="0"/>
          </a:p>
        </p:txBody>
      </p:sp>
    </p:spTree>
    <p:extLst>
      <p:ext uri="{BB962C8B-B14F-4D97-AF65-F5344CB8AC3E}">
        <p14:creationId xmlns:p14="http://schemas.microsoft.com/office/powerpoint/2010/main" val="259026570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30" y="166211"/>
            <a:ext cx="8229600" cy="1143000"/>
          </a:xfrm>
        </p:spPr>
        <p:txBody>
          <a:bodyPr>
            <a:noAutofit/>
          </a:bodyPr>
          <a:lstStyle/>
          <a:p>
            <a:r>
              <a:rPr lang="en-US" sz="4000" dirty="0">
                <a:solidFill>
                  <a:srgbClr val="000090"/>
                </a:solidFill>
              </a:rPr>
              <a:t>Where you can get more </a:t>
            </a:r>
            <a:r>
              <a:rPr lang="en-US" sz="4000" dirty="0" smtClean="0">
                <a:solidFill>
                  <a:srgbClr val="000090"/>
                </a:solidFill>
              </a:rPr>
              <a:t>information</a:t>
            </a:r>
            <a:endParaRPr lang="en-US" sz="4000" dirty="0">
              <a:solidFill>
                <a:srgbClr val="000090"/>
              </a:solidFill>
            </a:endParaRPr>
          </a:p>
        </p:txBody>
      </p:sp>
      <p:sp>
        <p:nvSpPr>
          <p:cNvPr id="3" name="Content Placeholder 2"/>
          <p:cNvSpPr>
            <a:spLocks noGrp="1"/>
          </p:cNvSpPr>
          <p:nvPr>
            <p:ph idx="1"/>
          </p:nvPr>
        </p:nvSpPr>
        <p:spPr>
          <a:xfrm>
            <a:off x="457200" y="1690920"/>
            <a:ext cx="8229600" cy="4525963"/>
          </a:xfrm>
        </p:spPr>
        <p:txBody>
          <a:bodyPr>
            <a:normAutofit fontScale="77500" lnSpcReduction="20000"/>
          </a:bodyPr>
          <a:lstStyle/>
          <a:p>
            <a:pPr marL="0" indent="0">
              <a:buNone/>
            </a:pPr>
            <a:endParaRPr lang="en-US" dirty="0" smtClean="0"/>
          </a:p>
          <a:p>
            <a:pPr marL="0" indent="0">
              <a:buNone/>
            </a:pPr>
            <a:endParaRPr lang="en-US" dirty="0"/>
          </a:p>
          <a:p>
            <a:r>
              <a:rPr lang="en-US" dirty="0" smtClean="0"/>
              <a:t>The </a:t>
            </a:r>
            <a:r>
              <a:rPr lang="en-US" dirty="0" smtClean="0"/>
              <a:t>‘Statistics </a:t>
            </a:r>
            <a:r>
              <a:rPr lang="en-US" dirty="0" smtClean="0"/>
              <a:t>using </a:t>
            </a:r>
            <a:r>
              <a:rPr lang="en-US" dirty="0" smtClean="0"/>
              <a:t>R’ </a:t>
            </a:r>
            <a:r>
              <a:rPr lang="en-US" dirty="0" smtClean="0"/>
              <a:t>book (from the library) </a:t>
            </a:r>
          </a:p>
          <a:p>
            <a:r>
              <a:rPr lang="en-US" dirty="0">
                <a:hlinkClick r:id="rId3"/>
              </a:rPr>
              <a:t>http://www.r-tutor.com/r-</a:t>
            </a:r>
            <a:r>
              <a:rPr lang="en-US" dirty="0" smtClean="0">
                <a:hlinkClick r:id="rId3"/>
              </a:rPr>
              <a:t>introduction</a:t>
            </a:r>
            <a:endParaRPr lang="en-US" dirty="0" smtClean="0"/>
          </a:p>
          <a:p>
            <a:r>
              <a:rPr lang="en-US" dirty="0">
                <a:hlinkClick r:id="rId4"/>
              </a:rPr>
              <a:t>https://www.r-graph-</a:t>
            </a:r>
            <a:r>
              <a:rPr lang="en-US" dirty="0" smtClean="0">
                <a:hlinkClick r:id="rId4"/>
              </a:rPr>
              <a:t>gallery.com</a:t>
            </a:r>
            <a:endParaRPr lang="en-US" dirty="0" smtClean="0"/>
          </a:p>
          <a:p>
            <a:r>
              <a:rPr lang="en-US" dirty="0">
                <a:hlinkClick r:id="rId5"/>
              </a:rPr>
              <a:t>https://towardsdatascience.com/using-networkd3-in-r-to-create-simple-and-clear-sankey-diagrams-</a:t>
            </a:r>
            <a:r>
              <a:rPr lang="en-US" dirty="0" smtClean="0">
                <a:hlinkClick r:id="rId5"/>
              </a:rPr>
              <a:t>48f8ba8a4ace</a:t>
            </a:r>
            <a:endParaRPr lang="en-US" dirty="0"/>
          </a:p>
          <a:p>
            <a:r>
              <a:rPr lang="en-US" dirty="0">
                <a:hlinkClick r:id="rId6"/>
              </a:rPr>
              <a:t>https://www.jessesadler.com/post/network-analysis-with-r</a:t>
            </a:r>
            <a:r>
              <a:rPr lang="en-US" dirty="0" smtClean="0">
                <a:hlinkClick r:id="rId6"/>
              </a:rPr>
              <a:t>/</a:t>
            </a:r>
            <a:endParaRPr lang="en-US" dirty="0" smtClean="0"/>
          </a:p>
          <a:p>
            <a:r>
              <a:rPr lang="en-US" dirty="0">
                <a:hlinkClick r:id="rId7"/>
              </a:rPr>
              <a:t>https://</a:t>
            </a:r>
            <a:r>
              <a:rPr lang="en-US" dirty="0" smtClean="0">
                <a:hlinkClick r:id="rId7"/>
              </a:rPr>
              <a:t>www.statmethods.net</a:t>
            </a:r>
            <a:r>
              <a:rPr lang="en-US" dirty="0" smtClean="0"/>
              <a:t> (Quick R)</a:t>
            </a:r>
          </a:p>
          <a:p>
            <a:r>
              <a:rPr lang="en-US" dirty="0" smtClean="0"/>
              <a:t>Fundamentals of Data </a:t>
            </a:r>
            <a:r>
              <a:rPr lang="en-US" dirty="0" err="1" smtClean="0"/>
              <a:t>Visualisation</a:t>
            </a:r>
            <a:r>
              <a:rPr lang="en-US" dirty="0" smtClean="0"/>
              <a:t> by Claus </a:t>
            </a:r>
            <a:r>
              <a:rPr lang="en-US" dirty="0" err="1" smtClean="0"/>
              <a:t>Wilke</a:t>
            </a:r>
            <a:endParaRPr lang="en-US" dirty="0" smtClean="0"/>
          </a:p>
        </p:txBody>
      </p:sp>
      <p:pic>
        <p:nvPicPr>
          <p:cNvPr id="4" name="Picture 3" descr="Screenshot 2019-05-16 at 21.54.4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856" y="1309211"/>
            <a:ext cx="4367714" cy="1112275"/>
          </a:xfrm>
          <a:prstGeom prst="rect">
            <a:avLst/>
          </a:prstGeom>
          <a:ln>
            <a:solidFill>
              <a:schemeClr val="tx1"/>
            </a:solidFill>
          </a:ln>
        </p:spPr>
      </p:pic>
      <p:sp>
        <p:nvSpPr>
          <p:cNvPr id="5" name="Title 1"/>
          <p:cNvSpPr txBox="1">
            <a:spLocks/>
          </p:cNvSpPr>
          <p:nvPr/>
        </p:nvSpPr>
        <p:spPr>
          <a:xfrm>
            <a:off x="4394592" y="1309211"/>
            <a:ext cx="4780384"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b="1" u="sng" dirty="0" smtClean="0">
                <a:solidFill>
                  <a:srgbClr val="FF0000"/>
                </a:solidFill>
              </a:rPr>
              <a:t>A </a:t>
            </a:r>
            <a:r>
              <a:rPr lang="en-US" sz="3800" b="1" u="sng" dirty="0" err="1" smtClean="0">
                <a:solidFill>
                  <a:srgbClr val="FF0000"/>
                </a:solidFill>
              </a:rPr>
              <a:t>Bioinformatician’s</a:t>
            </a:r>
            <a:r>
              <a:rPr lang="en-US" sz="3800" b="1" u="sng" dirty="0" smtClean="0">
                <a:solidFill>
                  <a:srgbClr val="FF0000"/>
                </a:solidFill>
              </a:rPr>
              <a:t> best friend!</a:t>
            </a:r>
            <a:endParaRPr lang="en-US" sz="3800" b="1" u="sng" dirty="0">
              <a:solidFill>
                <a:srgbClr val="FF0000"/>
              </a:solidFill>
            </a:endParaRPr>
          </a:p>
        </p:txBody>
      </p:sp>
    </p:spTree>
    <p:extLst>
      <p:ext uri="{BB962C8B-B14F-4D97-AF65-F5344CB8AC3E}">
        <p14:creationId xmlns:p14="http://schemas.microsoft.com/office/powerpoint/2010/main" val="312896834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W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077" y="259159"/>
            <a:ext cx="4838700" cy="6337300"/>
          </a:xfrm>
          <a:prstGeom prst="rect">
            <a:avLst/>
          </a:prstGeom>
        </p:spPr>
      </p:pic>
    </p:spTree>
    <p:extLst>
      <p:ext uri="{BB962C8B-B14F-4D97-AF65-F5344CB8AC3E}">
        <p14:creationId xmlns:p14="http://schemas.microsoft.com/office/powerpoint/2010/main" val="16120804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660066"/>
                </a:solidFill>
              </a:rPr>
              <a:t>Thank You! </a:t>
            </a:r>
            <a:endParaRPr lang="en-US" b="1" dirty="0">
              <a:solidFill>
                <a:srgbClr val="660066"/>
              </a:solidFill>
            </a:endParaRPr>
          </a:p>
        </p:txBody>
      </p:sp>
      <p:sp>
        <p:nvSpPr>
          <p:cNvPr id="3" name="Content Placeholder 2"/>
          <p:cNvSpPr>
            <a:spLocks noGrp="1"/>
          </p:cNvSpPr>
          <p:nvPr>
            <p:ph idx="1"/>
          </p:nvPr>
        </p:nvSpPr>
        <p:spPr/>
        <p:txBody>
          <a:bodyPr/>
          <a:lstStyle/>
          <a:p>
            <a:pPr marL="0" indent="0" algn="ctr">
              <a:buNone/>
            </a:pPr>
            <a:r>
              <a:rPr lang="en-US" i="1" dirty="0" smtClean="0"/>
              <a:t>We would like to say a big thank you to the </a:t>
            </a:r>
            <a:r>
              <a:rPr lang="en-US" b="1" dirty="0" smtClean="0">
                <a:solidFill>
                  <a:srgbClr val="008000"/>
                </a:solidFill>
              </a:rPr>
              <a:t>Division of Evolution and Genomic Science </a:t>
            </a:r>
            <a:r>
              <a:rPr lang="en-US" i="1" dirty="0" smtClean="0"/>
              <a:t>for supporting this series, and</a:t>
            </a:r>
            <a:r>
              <a:rPr lang="en-US" dirty="0" smtClean="0"/>
              <a:t> </a:t>
            </a:r>
            <a:r>
              <a:rPr lang="en-US" b="1" dirty="0" smtClean="0">
                <a:solidFill>
                  <a:srgbClr val="008000"/>
                </a:solidFill>
              </a:rPr>
              <a:t>all of you </a:t>
            </a:r>
            <a:r>
              <a:rPr lang="en-US" i="1" dirty="0" smtClean="0"/>
              <a:t>for attending! </a:t>
            </a:r>
          </a:p>
          <a:p>
            <a:pPr marL="0" indent="0" algn="ctr">
              <a:buNone/>
            </a:pPr>
            <a:endParaRPr lang="en-US" dirty="0"/>
          </a:p>
          <a:p>
            <a:pPr marL="0" indent="0" algn="ctr">
              <a:buNone/>
            </a:pPr>
            <a:r>
              <a:rPr lang="en-US" b="1" dirty="0" smtClean="0"/>
              <a:t>Please join us for drinks and chat in the café!</a:t>
            </a:r>
            <a:endParaRPr lang="en-US" b="1" dirty="0"/>
          </a:p>
        </p:txBody>
      </p:sp>
    </p:spTree>
    <p:extLst>
      <p:ext uri="{BB962C8B-B14F-4D97-AF65-F5344CB8AC3E}">
        <p14:creationId xmlns:p14="http://schemas.microsoft.com/office/powerpoint/2010/main" val="41883565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Hadley Wickham! </a:t>
            </a:r>
            <a:endParaRPr lang="en-US" dirty="0"/>
          </a:p>
        </p:txBody>
      </p:sp>
      <p:pic>
        <p:nvPicPr>
          <p:cNvPr id="5" name="Picture 4" descr="HW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431" y="1966236"/>
            <a:ext cx="2857500" cy="2857500"/>
          </a:xfrm>
          <a:prstGeom prst="rect">
            <a:avLst/>
          </a:prstGeom>
        </p:spPr>
      </p:pic>
      <p:sp>
        <p:nvSpPr>
          <p:cNvPr id="7" name="Rectangle 6"/>
          <p:cNvSpPr/>
          <p:nvPr/>
        </p:nvSpPr>
        <p:spPr>
          <a:xfrm>
            <a:off x="3541202" y="5732262"/>
            <a:ext cx="2225276" cy="430887"/>
          </a:xfrm>
          <a:prstGeom prst="rect">
            <a:avLst/>
          </a:prstGeom>
        </p:spPr>
        <p:txBody>
          <a:bodyPr wrap="none">
            <a:spAutoFit/>
          </a:bodyPr>
          <a:lstStyle/>
          <a:p>
            <a:r>
              <a:rPr lang="en-US" b="1" dirty="0"/>
              <a:t>‪</a:t>
            </a:r>
            <a:r>
              <a:rPr lang="en-US" sz="2200" b="1" dirty="0"/>
              <a:t>@</a:t>
            </a:r>
            <a:r>
              <a:rPr lang="en-US" sz="2200" dirty="0" err="1"/>
              <a:t>hadleywickham</a:t>
            </a:r>
            <a:r>
              <a:rPr lang="en-US" sz="2200" dirty="0"/>
              <a:t>‬</a:t>
            </a:r>
            <a:endParaRPr lang="en-US" sz="2200" dirty="0"/>
          </a:p>
        </p:txBody>
      </p:sp>
    </p:spTree>
    <p:extLst>
      <p:ext uri="{BB962C8B-B14F-4D97-AF65-F5344CB8AC3E}">
        <p14:creationId xmlns:p14="http://schemas.microsoft.com/office/powerpoint/2010/main" val="8364134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3</a:t>
            </a:r>
            <a:r>
              <a:rPr lang="en-US" dirty="0" smtClean="0"/>
              <a:t>) </a:t>
            </a:r>
            <a:r>
              <a:rPr lang="en-US" dirty="0" smtClean="0"/>
              <a:t>What is R/R studio</a:t>
            </a:r>
          </a:p>
          <a:p>
            <a:pPr marL="0" indent="0">
              <a:buNone/>
            </a:pPr>
            <a:endParaRPr lang="en-US" dirty="0"/>
          </a:p>
          <a:p>
            <a:pPr marL="0" indent="0">
              <a:buNone/>
            </a:pPr>
            <a:r>
              <a:rPr lang="en-US" dirty="0" smtClean="0"/>
              <a:t>How is it not excel? </a:t>
            </a:r>
          </a:p>
          <a:p>
            <a:pPr marL="0" indent="0">
              <a:buNone/>
            </a:pPr>
            <a:endParaRPr lang="en-US" dirty="0" smtClean="0"/>
          </a:p>
          <a:p>
            <a:pPr marL="0" indent="0">
              <a:buNone/>
            </a:pPr>
            <a:r>
              <a:rPr lang="en-US" dirty="0" smtClean="0"/>
              <a:t>R, Huh, good god y’all - What is it good for? (Stats and Graphics)</a:t>
            </a:r>
          </a:p>
          <a:p>
            <a:pPr marL="0" indent="0">
              <a:buNone/>
            </a:pPr>
            <a:endParaRPr lang="en-US" dirty="0" smtClean="0"/>
          </a:p>
        </p:txBody>
      </p:sp>
      <p:sp>
        <p:nvSpPr>
          <p:cNvPr id="6" name="Title 1"/>
          <p:cNvSpPr>
            <a:spLocks noGrp="1"/>
          </p:cNvSpPr>
          <p:nvPr>
            <p:ph type="title"/>
          </p:nvPr>
        </p:nvSpPr>
        <p:spPr>
          <a:xfrm>
            <a:off x="457200" y="274638"/>
            <a:ext cx="8229600" cy="1143000"/>
          </a:xfrm>
        </p:spPr>
        <p:txBody>
          <a:bodyPr>
            <a:normAutofit/>
          </a:bodyPr>
          <a:lstStyle/>
          <a:p>
            <a:pPr lvl="0"/>
            <a:r>
              <a:rPr lang="en-GB" sz="4500" dirty="0" smtClean="0">
                <a:solidFill>
                  <a:srgbClr val="008000"/>
                </a:solidFill>
              </a:rPr>
              <a:t>Introduction to R</a:t>
            </a:r>
            <a:endParaRPr lang="en-US" sz="4500" dirty="0">
              <a:solidFill>
                <a:srgbClr val="008000"/>
              </a:solidFill>
            </a:endParaRPr>
          </a:p>
        </p:txBody>
      </p:sp>
    </p:spTree>
    <p:extLst>
      <p:ext uri="{BB962C8B-B14F-4D97-AF65-F5344CB8AC3E}">
        <p14:creationId xmlns:p14="http://schemas.microsoft.com/office/powerpoint/2010/main" val="37233306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4</a:t>
            </a:r>
            <a:r>
              <a:rPr lang="en-US" dirty="0" smtClean="0"/>
              <a:t>)</a:t>
            </a:r>
            <a:r>
              <a:rPr lang="en-US" dirty="0" smtClean="0"/>
              <a:t>Stats</a:t>
            </a:r>
          </a:p>
          <a:p>
            <a:pPr marL="0" indent="0">
              <a:buNone/>
            </a:pPr>
            <a:endParaRPr lang="en-US" dirty="0"/>
          </a:p>
          <a:p>
            <a:pPr marL="0" indent="0">
              <a:buNone/>
            </a:pPr>
            <a:r>
              <a:rPr lang="en-US" dirty="0" err="1" smtClean="0">
                <a:solidFill>
                  <a:srgbClr val="FF0000"/>
                </a:solidFill>
              </a:rPr>
              <a:t>Name.of.test</a:t>
            </a:r>
            <a:r>
              <a:rPr lang="en-US" dirty="0" smtClean="0">
                <a:solidFill>
                  <a:srgbClr val="FF0000"/>
                </a:solidFill>
              </a:rPr>
              <a:t>(data) </a:t>
            </a:r>
            <a:endParaRPr lang="en-US" dirty="0">
              <a:solidFill>
                <a:srgbClr val="FF0000"/>
              </a:solidFill>
            </a:endParaRPr>
          </a:p>
        </p:txBody>
      </p:sp>
      <p:sp>
        <p:nvSpPr>
          <p:cNvPr id="5" name="Title 1"/>
          <p:cNvSpPr>
            <a:spLocks noGrp="1"/>
          </p:cNvSpPr>
          <p:nvPr>
            <p:ph type="title"/>
          </p:nvPr>
        </p:nvSpPr>
        <p:spPr>
          <a:xfrm>
            <a:off x="457200" y="274638"/>
            <a:ext cx="8229600" cy="1143000"/>
          </a:xfrm>
        </p:spPr>
        <p:txBody>
          <a:bodyPr>
            <a:normAutofit/>
          </a:bodyPr>
          <a:lstStyle/>
          <a:p>
            <a:pPr lvl="0"/>
            <a:r>
              <a:rPr lang="en-GB" sz="4500" dirty="0" smtClean="0">
                <a:solidFill>
                  <a:srgbClr val="008000"/>
                </a:solidFill>
              </a:rPr>
              <a:t>Introduction to R</a:t>
            </a:r>
            <a:endParaRPr lang="en-US" sz="4500" dirty="0">
              <a:solidFill>
                <a:srgbClr val="008000"/>
              </a:solidFill>
            </a:endParaRPr>
          </a:p>
        </p:txBody>
      </p:sp>
    </p:spTree>
    <p:extLst>
      <p:ext uri="{BB962C8B-B14F-4D97-AF65-F5344CB8AC3E}">
        <p14:creationId xmlns:p14="http://schemas.microsoft.com/office/powerpoint/2010/main" val="37233306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5</a:t>
            </a:r>
            <a:r>
              <a:rPr lang="en-US" dirty="0" smtClean="0"/>
              <a:t>)</a:t>
            </a:r>
            <a:r>
              <a:rPr lang="en-US" dirty="0" smtClean="0"/>
              <a:t>Graphics</a:t>
            </a:r>
          </a:p>
          <a:p>
            <a:pPr marL="0" indent="0">
              <a:buNone/>
            </a:pPr>
            <a:r>
              <a:rPr lang="en-US" dirty="0" smtClean="0"/>
              <a:t>Bar, line, scatter, bubble, violin, </a:t>
            </a:r>
            <a:r>
              <a:rPr lang="en-US" dirty="0" err="1" smtClean="0"/>
              <a:t>heatmap</a:t>
            </a:r>
            <a:r>
              <a:rPr lang="en-US" dirty="0" smtClean="0"/>
              <a:t>, trees, </a:t>
            </a:r>
            <a:r>
              <a:rPr lang="en-US" dirty="0" err="1" smtClean="0"/>
              <a:t>pca</a:t>
            </a:r>
            <a:r>
              <a:rPr lang="en-US" dirty="0" smtClean="0"/>
              <a:t>, network, </a:t>
            </a:r>
            <a:r>
              <a:rPr lang="en-US" dirty="0" err="1" smtClean="0"/>
              <a:t>sankey</a:t>
            </a:r>
            <a:r>
              <a:rPr lang="en-US" dirty="0" smtClean="0"/>
              <a:t>, maps, </a:t>
            </a:r>
            <a:r>
              <a:rPr lang="en-US" dirty="0" err="1" smtClean="0"/>
              <a:t>timeseries</a:t>
            </a:r>
            <a:r>
              <a:rPr lang="en-US" dirty="0" smtClean="0"/>
              <a:t>, </a:t>
            </a:r>
            <a:endParaRPr lang="en-US" dirty="0"/>
          </a:p>
        </p:txBody>
      </p:sp>
      <p:sp>
        <p:nvSpPr>
          <p:cNvPr id="4" name="TextBox 3"/>
          <p:cNvSpPr txBox="1"/>
          <p:nvPr/>
        </p:nvSpPr>
        <p:spPr>
          <a:xfrm>
            <a:off x="5157657" y="6126163"/>
            <a:ext cx="3529143" cy="369332"/>
          </a:xfrm>
          <a:prstGeom prst="rect">
            <a:avLst/>
          </a:prstGeom>
          <a:noFill/>
        </p:spPr>
        <p:txBody>
          <a:bodyPr wrap="square" rtlCol="0">
            <a:spAutoFit/>
          </a:bodyPr>
          <a:lstStyle/>
          <a:p>
            <a:r>
              <a:rPr lang="en-US" dirty="0"/>
              <a:t>https://</a:t>
            </a:r>
            <a:r>
              <a:rPr lang="en-US" dirty="0" err="1"/>
              <a:t>www.r</a:t>
            </a:r>
            <a:r>
              <a:rPr lang="en-US" dirty="0"/>
              <a:t>-graph-</a:t>
            </a:r>
            <a:r>
              <a:rPr lang="en-US" dirty="0" err="1"/>
              <a:t>gallery.com</a:t>
            </a:r>
            <a:endParaRPr lang="en-US" dirty="0"/>
          </a:p>
        </p:txBody>
      </p:sp>
      <p:sp>
        <p:nvSpPr>
          <p:cNvPr id="6" name="Title 1"/>
          <p:cNvSpPr>
            <a:spLocks noGrp="1"/>
          </p:cNvSpPr>
          <p:nvPr>
            <p:ph type="title"/>
          </p:nvPr>
        </p:nvSpPr>
        <p:spPr>
          <a:xfrm>
            <a:off x="457200" y="274638"/>
            <a:ext cx="8229600" cy="1143000"/>
          </a:xfrm>
        </p:spPr>
        <p:txBody>
          <a:bodyPr>
            <a:normAutofit/>
          </a:bodyPr>
          <a:lstStyle/>
          <a:p>
            <a:pPr lvl="0"/>
            <a:r>
              <a:rPr lang="en-GB" sz="4500" dirty="0" smtClean="0">
                <a:solidFill>
                  <a:srgbClr val="008000"/>
                </a:solidFill>
              </a:rPr>
              <a:t>Introduction to R</a:t>
            </a:r>
            <a:endParaRPr lang="en-US" sz="4500" dirty="0">
              <a:solidFill>
                <a:srgbClr val="008000"/>
              </a:solidFill>
            </a:endParaRPr>
          </a:p>
        </p:txBody>
      </p:sp>
    </p:spTree>
    <p:extLst>
      <p:ext uri="{BB962C8B-B14F-4D97-AF65-F5344CB8AC3E}">
        <p14:creationId xmlns:p14="http://schemas.microsoft.com/office/powerpoint/2010/main" val="37233306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Time Series</a:t>
            </a:r>
            <a:endParaRPr lang="en-US" dirty="0">
              <a:solidFill>
                <a:srgbClr val="000090"/>
              </a:solidFill>
            </a:endParaRPr>
          </a:p>
        </p:txBody>
      </p:sp>
      <p:sp>
        <p:nvSpPr>
          <p:cNvPr id="4" name="Rectangle 3"/>
          <p:cNvSpPr/>
          <p:nvPr/>
        </p:nvSpPr>
        <p:spPr>
          <a:xfrm>
            <a:off x="2286000" y="3105835"/>
            <a:ext cx="4572000" cy="646331"/>
          </a:xfrm>
          <a:prstGeom prst="rect">
            <a:avLst/>
          </a:prstGeom>
        </p:spPr>
        <p:txBody>
          <a:bodyPr>
            <a:spAutoFit/>
          </a:bodyPr>
          <a:lstStyle/>
          <a:p>
            <a:endParaRPr lang="en-US" dirty="0"/>
          </a:p>
          <a:p>
            <a:endParaRPr lang="en-US" dirty="0"/>
          </a:p>
        </p:txBody>
      </p:sp>
      <p:pic>
        <p:nvPicPr>
          <p:cNvPr id="6" name="Picture 5"/>
          <p:cNvPicPr>
            <a:picLocks noChangeAspect="1"/>
          </p:cNvPicPr>
          <p:nvPr/>
        </p:nvPicPr>
        <p:blipFill>
          <a:blip r:embed="rId3"/>
          <a:stretch>
            <a:fillRect/>
          </a:stretch>
        </p:blipFill>
        <p:spPr>
          <a:xfrm>
            <a:off x="2050607" y="1417638"/>
            <a:ext cx="5059362" cy="5059362"/>
          </a:xfrm>
          <a:prstGeom prst="rect">
            <a:avLst/>
          </a:prstGeom>
        </p:spPr>
      </p:pic>
      <p:sp>
        <p:nvSpPr>
          <p:cNvPr id="7" name="Rectangle 6"/>
          <p:cNvSpPr/>
          <p:nvPr/>
        </p:nvSpPr>
        <p:spPr>
          <a:xfrm>
            <a:off x="3146042" y="6477000"/>
            <a:ext cx="3316570" cy="369332"/>
          </a:xfrm>
          <a:prstGeom prst="rect">
            <a:avLst/>
          </a:prstGeom>
        </p:spPr>
        <p:txBody>
          <a:bodyPr wrap="none">
            <a:spAutoFit/>
          </a:bodyPr>
          <a:lstStyle/>
          <a:p>
            <a:r>
              <a:rPr lang="en-US" dirty="0"/>
              <a:t>https://</a:t>
            </a:r>
            <a:r>
              <a:rPr lang="en-US" dirty="0" err="1"/>
              <a:t>www.r</a:t>
            </a:r>
            <a:r>
              <a:rPr lang="en-US" dirty="0"/>
              <a:t>-graph-</a:t>
            </a:r>
            <a:r>
              <a:rPr lang="en-US" dirty="0" err="1"/>
              <a:t>gallery.com</a:t>
            </a:r>
            <a:endParaRPr lang="en-US" dirty="0"/>
          </a:p>
        </p:txBody>
      </p:sp>
    </p:spTree>
    <p:extLst>
      <p:ext uri="{BB962C8B-B14F-4D97-AF65-F5344CB8AC3E}">
        <p14:creationId xmlns:p14="http://schemas.microsoft.com/office/powerpoint/2010/main" val="24749260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20447</TotalTime>
  <Words>5915</Words>
  <Application>Microsoft Macintosh PowerPoint</Application>
  <PresentationFormat>On-screen Show (4:3)</PresentationFormat>
  <Paragraphs>491</Paragraphs>
  <Slides>56</Slides>
  <Notes>52</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P(egs) bioinformatics for Postgrads</vt:lpstr>
      <vt:lpstr>Hi! I’m Alex! </vt:lpstr>
      <vt:lpstr>P(egs) lectures</vt:lpstr>
      <vt:lpstr>Introduction to R</vt:lpstr>
      <vt:lpstr>Introduction to R</vt:lpstr>
      <vt:lpstr>Introduction to R</vt:lpstr>
      <vt:lpstr>Introduction to R</vt:lpstr>
      <vt:lpstr>Introduction to R</vt:lpstr>
      <vt:lpstr>Time Series</vt:lpstr>
      <vt:lpstr>Dendrograms</vt:lpstr>
      <vt:lpstr>Cartography</vt:lpstr>
      <vt:lpstr>Networks</vt:lpstr>
      <vt:lpstr>ART</vt:lpstr>
      <vt:lpstr>What we will be looking at today:</vt:lpstr>
      <vt:lpstr>The Iris dataset  (Get used to it – you will see it a LOT!)</vt:lpstr>
      <vt:lpstr>The Iris dataset  (Get used to it – you will see it a LOT!)</vt:lpstr>
      <vt:lpstr>The Iris dataset  (Get used to it – you will see it a LOT!)</vt:lpstr>
      <vt:lpstr>The Iris dataset  (Get used to it – you will see it a LOT!)</vt:lpstr>
      <vt:lpstr>PowerPoint Presentation</vt:lpstr>
      <vt:lpstr>R-Studio</vt:lpstr>
      <vt:lpstr>PowerPoint Presentation</vt:lpstr>
      <vt:lpstr>PowerPoint Presentation</vt:lpstr>
      <vt:lpstr>PowerPoint Presentation</vt:lpstr>
      <vt:lpstr>PowerPoint Presentation</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Simple things you can do</vt:lpstr>
      <vt:lpstr>Finding Averages</vt:lpstr>
      <vt:lpstr>Stats with R</vt:lpstr>
      <vt:lpstr>Stats with R</vt:lpstr>
      <vt:lpstr>Stats with R</vt:lpstr>
      <vt:lpstr>Basic plots</vt:lpstr>
      <vt:lpstr>Basic plots</vt:lpstr>
      <vt:lpstr>Basic plots</vt:lpstr>
      <vt:lpstr>Changing colours </vt:lpstr>
      <vt:lpstr>More things you can do</vt:lpstr>
      <vt:lpstr>More things you can do</vt:lpstr>
      <vt:lpstr>More complexity</vt:lpstr>
      <vt:lpstr>More complexity</vt:lpstr>
      <vt:lpstr>More complexity</vt:lpstr>
      <vt:lpstr>More complexity</vt:lpstr>
      <vt:lpstr>More complexity</vt:lpstr>
      <vt:lpstr>A brief intro to R</vt:lpstr>
      <vt:lpstr>Where you can get more information</vt:lpstr>
      <vt:lpstr>PowerPoint Presentation</vt:lpstr>
      <vt:lpstr>Thank You! </vt:lpstr>
      <vt:lpstr>Thank you Hadley Wickham! </vt:lpstr>
    </vt:vector>
  </TitlesOfParts>
  <Manager/>
  <Company>University of Manchester</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P(egs) bioinformatics for Postgrads</dc:title>
  <dc:subject>R</dc:subject>
  <dc:creator>Alexandra Martin-Geary</dc:creator>
  <cp:keywords/>
  <dc:description/>
  <cp:lastModifiedBy>Alexandra Martin-Geary</cp:lastModifiedBy>
  <cp:revision>69</cp:revision>
  <dcterms:created xsi:type="dcterms:W3CDTF">2019-05-16T08:03:50Z</dcterms:created>
  <dcterms:modified xsi:type="dcterms:W3CDTF">2019-06-03T14:13:27Z</dcterms:modified>
  <cp:category/>
</cp:coreProperties>
</file>